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8" r:id="rId3"/>
    <p:sldMasterId id="2147483690" r:id="rId4"/>
    <p:sldMasterId id="2147483696" r:id="rId5"/>
    <p:sldMasterId id="2147483702" r:id="rId6"/>
  </p:sldMasterIdLst>
  <p:sldIdLst>
    <p:sldId id="271" r:id="rId7"/>
    <p:sldId id="256" r:id="rId8"/>
    <p:sldId id="283" r:id="rId9"/>
    <p:sldId id="272" r:id="rId10"/>
    <p:sldId id="273" r:id="rId11"/>
    <p:sldId id="286" r:id="rId12"/>
    <p:sldId id="285" r:id="rId13"/>
    <p:sldId id="275" r:id="rId14"/>
    <p:sldId id="276" r:id="rId15"/>
    <p:sldId id="282" r:id="rId16"/>
    <p:sldId id="277" r:id="rId17"/>
    <p:sldId id="278" r:id="rId18"/>
    <p:sldId id="279" r:id="rId19"/>
    <p:sldId id="280" r:id="rId20"/>
    <p:sldId id="284" r:id="rId21"/>
  </p:sldIdLst>
  <p:sldSz cx="7772400" cy="10058400"/>
  <p:notesSz cx="6858000" cy="9144000"/>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95" autoAdjust="0"/>
    <p:restoredTop sz="94660"/>
  </p:normalViewPr>
  <p:slideViewPr>
    <p:cSldViewPr snapToGrid="0">
      <p:cViewPr varScale="1">
        <p:scale>
          <a:sx n="109" d="100"/>
          <a:sy n="109" d="100"/>
        </p:scale>
        <p:origin x="188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77CD65-A11A-4748-A6B9-6B8A74D9AE08}"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2233300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77CD65-A11A-4748-A6B9-6B8A74D9AE08}"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191103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77CD65-A11A-4748-A6B9-6B8A74D9AE08}"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2347666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50" b="0" i="0">
                <a:solidFill>
                  <a:srgbClr val="231F20"/>
                </a:solidFill>
                <a:latin typeface="Lucida Sans"/>
                <a:cs typeface="Lucida Sans"/>
              </a:defRPr>
            </a:lvl1pPr>
          </a:lstStyle>
          <a:p>
            <a:pPr marL="12700">
              <a:lnSpc>
                <a:spcPct val="100000"/>
              </a:lnSpc>
              <a:spcBef>
                <a:spcPts val="210"/>
              </a:spcBef>
            </a:pPr>
            <a:r>
              <a:rPr spc="-10" dirty="0"/>
              <a:t>Email</a:t>
            </a:r>
          </a:p>
        </p:txBody>
      </p:sp>
      <p:sp>
        <p:nvSpPr>
          <p:cNvPr id="5" name="Holder 5"/>
          <p:cNvSpPr>
            <a:spLocks noGrp="1"/>
          </p:cNvSpPr>
          <p:nvPr>
            <p:ph type="dt" sz="half" idx="6"/>
          </p:nvPr>
        </p:nvSpPr>
        <p:spPr/>
        <p:txBody>
          <a:bodyPr lIns="0" tIns="0" rIns="0" bIns="0"/>
          <a:lstStyle>
            <a:lvl1pPr>
              <a:defRPr sz="700" b="0" i="0">
                <a:solidFill>
                  <a:srgbClr val="231F20"/>
                </a:solidFill>
                <a:latin typeface="Lucida Sans"/>
                <a:cs typeface="Lucida Sans"/>
              </a:defRPr>
            </a:lvl1pPr>
          </a:lstStyle>
          <a:p>
            <a:pPr marL="12700">
              <a:lnSpc>
                <a:spcPct val="100000"/>
              </a:lnSpc>
              <a:spcBef>
                <a:spcPts val="195"/>
              </a:spcBef>
            </a:pPr>
            <a:r>
              <a:rPr spc="-20" dirty="0"/>
              <a:t>International</a:t>
            </a:r>
            <a:r>
              <a:rPr spc="-5" dirty="0"/>
              <a:t> </a:t>
            </a:r>
            <a:r>
              <a:rPr spc="-20" dirty="0"/>
              <a:t>Rules:</a:t>
            </a:r>
            <a:r>
              <a:rPr spc="-5" dirty="0"/>
              <a:t> </a:t>
            </a:r>
            <a:r>
              <a:rPr spc="-10" dirty="0"/>
              <a:t>Guidelines</a:t>
            </a:r>
            <a:r>
              <a:rPr dirty="0"/>
              <a:t> </a:t>
            </a:r>
            <a:r>
              <a:rPr spc="-25" dirty="0"/>
              <a:t>for</a:t>
            </a:r>
            <a:r>
              <a:rPr spc="-5" dirty="0"/>
              <a:t> </a:t>
            </a:r>
            <a:r>
              <a:rPr dirty="0"/>
              <a:t>Science </a:t>
            </a:r>
            <a:r>
              <a:rPr spc="-20" dirty="0"/>
              <a:t>and</a:t>
            </a:r>
            <a:r>
              <a:rPr spc="-5" dirty="0"/>
              <a:t> </a:t>
            </a:r>
            <a:r>
              <a:rPr spc="-10" dirty="0"/>
              <a:t>Engineering</a:t>
            </a:r>
            <a:r>
              <a:rPr dirty="0"/>
              <a:t> </a:t>
            </a:r>
            <a:r>
              <a:rPr spc="-25" dirty="0"/>
              <a:t>Fairs</a:t>
            </a:r>
            <a:r>
              <a:rPr spc="-5" dirty="0"/>
              <a:t> </a:t>
            </a:r>
            <a:r>
              <a:rPr spc="-30" dirty="0"/>
              <a:t>2024–2025,</a:t>
            </a:r>
            <a:r>
              <a:rPr spc="-5" dirty="0"/>
              <a:t> </a:t>
            </a:r>
            <a:r>
              <a:rPr spc="-25" dirty="0">
                <a:latin typeface="Arial Black"/>
                <a:cs typeface="Arial Black"/>
              </a:rPr>
              <a:t>societyforscience.org/ISEF</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42546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50" b="0" i="0">
                <a:solidFill>
                  <a:srgbClr val="231F20"/>
                </a:solidFill>
                <a:latin typeface="Lucida Sans"/>
                <a:cs typeface="Lucida Sans"/>
              </a:defRPr>
            </a:lvl1pPr>
          </a:lstStyle>
          <a:p>
            <a:pPr marL="12700">
              <a:lnSpc>
                <a:spcPct val="100000"/>
              </a:lnSpc>
              <a:spcBef>
                <a:spcPts val="210"/>
              </a:spcBef>
            </a:pPr>
            <a:r>
              <a:rPr spc="-10" dirty="0"/>
              <a:t>Email</a:t>
            </a:r>
          </a:p>
        </p:txBody>
      </p:sp>
      <p:sp>
        <p:nvSpPr>
          <p:cNvPr id="5" name="Holder 5"/>
          <p:cNvSpPr>
            <a:spLocks noGrp="1"/>
          </p:cNvSpPr>
          <p:nvPr>
            <p:ph type="dt" sz="half" idx="6"/>
          </p:nvPr>
        </p:nvSpPr>
        <p:spPr/>
        <p:txBody>
          <a:bodyPr lIns="0" tIns="0" rIns="0" bIns="0"/>
          <a:lstStyle>
            <a:lvl1pPr>
              <a:defRPr sz="700" b="0" i="0">
                <a:solidFill>
                  <a:srgbClr val="231F20"/>
                </a:solidFill>
                <a:latin typeface="Lucida Sans"/>
                <a:cs typeface="Lucida Sans"/>
              </a:defRPr>
            </a:lvl1pPr>
          </a:lstStyle>
          <a:p>
            <a:pPr marL="12700">
              <a:lnSpc>
                <a:spcPct val="100000"/>
              </a:lnSpc>
              <a:spcBef>
                <a:spcPts val="195"/>
              </a:spcBef>
            </a:pPr>
            <a:r>
              <a:rPr spc="-20" dirty="0"/>
              <a:t>International</a:t>
            </a:r>
            <a:r>
              <a:rPr spc="-5" dirty="0"/>
              <a:t> </a:t>
            </a:r>
            <a:r>
              <a:rPr spc="-20" dirty="0"/>
              <a:t>Rules:</a:t>
            </a:r>
            <a:r>
              <a:rPr spc="-5" dirty="0"/>
              <a:t> </a:t>
            </a:r>
            <a:r>
              <a:rPr spc="-10" dirty="0"/>
              <a:t>Guidelines</a:t>
            </a:r>
            <a:r>
              <a:rPr dirty="0"/>
              <a:t> </a:t>
            </a:r>
            <a:r>
              <a:rPr spc="-25" dirty="0"/>
              <a:t>for</a:t>
            </a:r>
            <a:r>
              <a:rPr spc="-5" dirty="0"/>
              <a:t> </a:t>
            </a:r>
            <a:r>
              <a:rPr dirty="0"/>
              <a:t>Science </a:t>
            </a:r>
            <a:r>
              <a:rPr spc="-20" dirty="0"/>
              <a:t>and</a:t>
            </a:r>
            <a:r>
              <a:rPr spc="-5" dirty="0"/>
              <a:t> </a:t>
            </a:r>
            <a:r>
              <a:rPr spc="-10" dirty="0"/>
              <a:t>Engineering</a:t>
            </a:r>
            <a:r>
              <a:rPr dirty="0"/>
              <a:t> </a:t>
            </a:r>
            <a:r>
              <a:rPr spc="-25" dirty="0"/>
              <a:t>Fairs</a:t>
            </a:r>
            <a:r>
              <a:rPr spc="-5" dirty="0"/>
              <a:t> </a:t>
            </a:r>
            <a:r>
              <a:rPr spc="-30" dirty="0"/>
              <a:t>2024–2025,</a:t>
            </a:r>
            <a:r>
              <a:rPr spc="-5" dirty="0"/>
              <a:t> </a:t>
            </a:r>
            <a:r>
              <a:rPr spc="-25" dirty="0">
                <a:latin typeface="Arial Black"/>
                <a:cs typeface="Arial Black"/>
              </a:rPr>
              <a:t>societyforscience.org/ISEF</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08151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50" b="0" i="0">
                <a:solidFill>
                  <a:srgbClr val="231F20"/>
                </a:solidFill>
                <a:latin typeface="Lucida Sans"/>
                <a:cs typeface="Lucida Sans"/>
              </a:defRPr>
            </a:lvl1pPr>
          </a:lstStyle>
          <a:p>
            <a:pPr marL="12700">
              <a:lnSpc>
                <a:spcPct val="100000"/>
              </a:lnSpc>
              <a:spcBef>
                <a:spcPts val="210"/>
              </a:spcBef>
            </a:pPr>
            <a:r>
              <a:rPr spc="-10" dirty="0"/>
              <a:t>Email</a:t>
            </a:r>
          </a:p>
        </p:txBody>
      </p:sp>
      <p:sp>
        <p:nvSpPr>
          <p:cNvPr id="6" name="Holder 6"/>
          <p:cNvSpPr>
            <a:spLocks noGrp="1"/>
          </p:cNvSpPr>
          <p:nvPr>
            <p:ph type="dt" sz="half" idx="6"/>
          </p:nvPr>
        </p:nvSpPr>
        <p:spPr/>
        <p:txBody>
          <a:bodyPr lIns="0" tIns="0" rIns="0" bIns="0"/>
          <a:lstStyle>
            <a:lvl1pPr>
              <a:defRPr sz="700" b="0" i="0">
                <a:solidFill>
                  <a:srgbClr val="231F20"/>
                </a:solidFill>
                <a:latin typeface="Lucida Sans"/>
                <a:cs typeface="Lucida Sans"/>
              </a:defRPr>
            </a:lvl1pPr>
          </a:lstStyle>
          <a:p>
            <a:pPr marL="12700">
              <a:lnSpc>
                <a:spcPct val="100000"/>
              </a:lnSpc>
              <a:spcBef>
                <a:spcPts val="195"/>
              </a:spcBef>
            </a:pPr>
            <a:r>
              <a:rPr spc="-20" dirty="0"/>
              <a:t>International</a:t>
            </a:r>
            <a:r>
              <a:rPr spc="-5" dirty="0"/>
              <a:t> </a:t>
            </a:r>
            <a:r>
              <a:rPr spc="-20" dirty="0"/>
              <a:t>Rules:</a:t>
            </a:r>
            <a:r>
              <a:rPr spc="-5" dirty="0"/>
              <a:t> </a:t>
            </a:r>
            <a:r>
              <a:rPr spc="-10" dirty="0"/>
              <a:t>Guidelines</a:t>
            </a:r>
            <a:r>
              <a:rPr dirty="0"/>
              <a:t> </a:t>
            </a:r>
            <a:r>
              <a:rPr spc="-25" dirty="0"/>
              <a:t>for</a:t>
            </a:r>
            <a:r>
              <a:rPr spc="-5" dirty="0"/>
              <a:t> </a:t>
            </a:r>
            <a:r>
              <a:rPr dirty="0"/>
              <a:t>Science </a:t>
            </a:r>
            <a:r>
              <a:rPr spc="-20" dirty="0"/>
              <a:t>and</a:t>
            </a:r>
            <a:r>
              <a:rPr spc="-5" dirty="0"/>
              <a:t> </a:t>
            </a:r>
            <a:r>
              <a:rPr spc="-10" dirty="0"/>
              <a:t>Engineering</a:t>
            </a:r>
            <a:r>
              <a:rPr dirty="0"/>
              <a:t> </a:t>
            </a:r>
            <a:r>
              <a:rPr spc="-25" dirty="0"/>
              <a:t>Fairs</a:t>
            </a:r>
            <a:r>
              <a:rPr spc="-5" dirty="0"/>
              <a:t> </a:t>
            </a:r>
            <a:r>
              <a:rPr spc="-30" dirty="0"/>
              <a:t>2024–2025,</a:t>
            </a:r>
            <a:r>
              <a:rPr spc="-5" dirty="0"/>
              <a:t> </a:t>
            </a:r>
            <a:r>
              <a:rPr spc="-25" dirty="0">
                <a:latin typeface="Arial Black"/>
                <a:cs typeface="Arial Black"/>
              </a:rPr>
              <a:t>societyforscience.org/ISEF</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81038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defRPr sz="1050" b="0" i="0">
                <a:solidFill>
                  <a:srgbClr val="231F20"/>
                </a:solidFill>
                <a:latin typeface="Lucida Sans"/>
                <a:cs typeface="Lucida Sans"/>
              </a:defRPr>
            </a:lvl1pPr>
          </a:lstStyle>
          <a:p>
            <a:pPr marL="12700">
              <a:lnSpc>
                <a:spcPct val="100000"/>
              </a:lnSpc>
              <a:spcBef>
                <a:spcPts val="210"/>
              </a:spcBef>
            </a:pPr>
            <a:r>
              <a:rPr spc="-10" dirty="0"/>
              <a:t>Email</a:t>
            </a:r>
          </a:p>
        </p:txBody>
      </p:sp>
      <p:sp>
        <p:nvSpPr>
          <p:cNvPr id="4" name="Holder 4"/>
          <p:cNvSpPr>
            <a:spLocks noGrp="1"/>
          </p:cNvSpPr>
          <p:nvPr>
            <p:ph type="dt" sz="half" idx="6"/>
          </p:nvPr>
        </p:nvSpPr>
        <p:spPr/>
        <p:txBody>
          <a:bodyPr lIns="0" tIns="0" rIns="0" bIns="0"/>
          <a:lstStyle>
            <a:lvl1pPr>
              <a:defRPr sz="700" b="0" i="0">
                <a:solidFill>
                  <a:srgbClr val="231F20"/>
                </a:solidFill>
                <a:latin typeface="Lucida Sans"/>
                <a:cs typeface="Lucida Sans"/>
              </a:defRPr>
            </a:lvl1pPr>
          </a:lstStyle>
          <a:p>
            <a:pPr marL="12700">
              <a:lnSpc>
                <a:spcPct val="100000"/>
              </a:lnSpc>
              <a:spcBef>
                <a:spcPts val="195"/>
              </a:spcBef>
            </a:pPr>
            <a:r>
              <a:rPr spc="-20" dirty="0"/>
              <a:t>International</a:t>
            </a:r>
            <a:r>
              <a:rPr spc="-5" dirty="0"/>
              <a:t> </a:t>
            </a:r>
            <a:r>
              <a:rPr spc="-20" dirty="0"/>
              <a:t>Rules:</a:t>
            </a:r>
            <a:r>
              <a:rPr spc="-5" dirty="0"/>
              <a:t> </a:t>
            </a:r>
            <a:r>
              <a:rPr spc="-10" dirty="0"/>
              <a:t>Guidelines</a:t>
            </a:r>
            <a:r>
              <a:rPr dirty="0"/>
              <a:t> </a:t>
            </a:r>
            <a:r>
              <a:rPr spc="-25" dirty="0"/>
              <a:t>for</a:t>
            </a:r>
            <a:r>
              <a:rPr spc="-5" dirty="0"/>
              <a:t> </a:t>
            </a:r>
            <a:r>
              <a:rPr dirty="0"/>
              <a:t>Science </a:t>
            </a:r>
            <a:r>
              <a:rPr spc="-20" dirty="0"/>
              <a:t>and</a:t>
            </a:r>
            <a:r>
              <a:rPr spc="-5" dirty="0"/>
              <a:t> </a:t>
            </a:r>
            <a:r>
              <a:rPr spc="-10" dirty="0"/>
              <a:t>Engineering</a:t>
            </a:r>
            <a:r>
              <a:rPr dirty="0"/>
              <a:t> </a:t>
            </a:r>
            <a:r>
              <a:rPr spc="-25" dirty="0"/>
              <a:t>Fairs</a:t>
            </a:r>
            <a:r>
              <a:rPr spc="-5" dirty="0"/>
              <a:t> </a:t>
            </a:r>
            <a:r>
              <a:rPr spc="-30" dirty="0"/>
              <a:t>2024–2025,</a:t>
            </a:r>
            <a:r>
              <a:rPr spc="-5" dirty="0"/>
              <a:t> </a:t>
            </a:r>
            <a:r>
              <a:rPr spc="-25" dirty="0">
                <a:latin typeface="Arial Black"/>
                <a:cs typeface="Arial Black"/>
              </a:rPr>
              <a:t>societyforscience.org/ISEF</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06093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50" b="0" i="0">
                <a:solidFill>
                  <a:srgbClr val="231F20"/>
                </a:solidFill>
                <a:latin typeface="Lucida Sans"/>
                <a:cs typeface="Lucida Sans"/>
              </a:defRPr>
            </a:lvl1pPr>
          </a:lstStyle>
          <a:p>
            <a:pPr marL="12700">
              <a:lnSpc>
                <a:spcPct val="100000"/>
              </a:lnSpc>
              <a:spcBef>
                <a:spcPts val="210"/>
              </a:spcBef>
            </a:pPr>
            <a:r>
              <a:rPr spc="-10" dirty="0"/>
              <a:t>Email</a:t>
            </a:r>
          </a:p>
        </p:txBody>
      </p:sp>
      <p:sp>
        <p:nvSpPr>
          <p:cNvPr id="3" name="Holder 3"/>
          <p:cNvSpPr>
            <a:spLocks noGrp="1"/>
          </p:cNvSpPr>
          <p:nvPr>
            <p:ph type="dt" sz="half" idx="6"/>
          </p:nvPr>
        </p:nvSpPr>
        <p:spPr/>
        <p:txBody>
          <a:bodyPr lIns="0" tIns="0" rIns="0" bIns="0"/>
          <a:lstStyle>
            <a:lvl1pPr>
              <a:defRPr sz="700" b="0" i="0">
                <a:solidFill>
                  <a:srgbClr val="231F20"/>
                </a:solidFill>
                <a:latin typeface="Lucida Sans"/>
                <a:cs typeface="Lucida Sans"/>
              </a:defRPr>
            </a:lvl1pPr>
          </a:lstStyle>
          <a:p>
            <a:pPr marL="12700">
              <a:lnSpc>
                <a:spcPct val="100000"/>
              </a:lnSpc>
              <a:spcBef>
                <a:spcPts val="195"/>
              </a:spcBef>
            </a:pPr>
            <a:r>
              <a:rPr spc="-20" dirty="0"/>
              <a:t>International</a:t>
            </a:r>
            <a:r>
              <a:rPr spc="-5" dirty="0"/>
              <a:t> </a:t>
            </a:r>
            <a:r>
              <a:rPr spc="-20" dirty="0"/>
              <a:t>Rules:</a:t>
            </a:r>
            <a:r>
              <a:rPr spc="-5" dirty="0"/>
              <a:t> </a:t>
            </a:r>
            <a:r>
              <a:rPr spc="-10" dirty="0"/>
              <a:t>Guidelines</a:t>
            </a:r>
            <a:r>
              <a:rPr dirty="0"/>
              <a:t> </a:t>
            </a:r>
            <a:r>
              <a:rPr spc="-25" dirty="0"/>
              <a:t>for</a:t>
            </a:r>
            <a:r>
              <a:rPr spc="-5" dirty="0"/>
              <a:t> </a:t>
            </a:r>
            <a:r>
              <a:rPr dirty="0"/>
              <a:t>Science </a:t>
            </a:r>
            <a:r>
              <a:rPr spc="-20" dirty="0"/>
              <a:t>and</a:t>
            </a:r>
            <a:r>
              <a:rPr spc="-5" dirty="0"/>
              <a:t> </a:t>
            </a:r>
            <a:r>
              <a:rPr spc="-10" dirty="0"/>
              <a:t>Engineering</a:t>
            </a:r>
            <a:r>
              <a:rPr dirty="0"/>
              <a:t> </a:t>
            </a:r>
            <a:r>
              <a:rPr spc="-25" dirty="0"/>
              <a:t>Fairs</a:t>
            </a:r>
            <a:r>
              <a:rPr spc="-5" dirty="0"/>
              <a:t> </a:t>
            </a:r>
            <a:r>
              <a:rPr spc="-30" dirty="0"/>
              <a:t>2024–2025,</a:t>
            </a:r>
            <a:r>
              <a:rPr spc="-5" dirty="0"/>
              <a:t> </a:t>
            </a:r>
            <a:r>
              <a:rPr spc="-25" dirty="0">
                <a:latin typeface="Arial Black"/>
                <a:cs typeface="Arial Black"/>
              </a:rPr>
              <a:t>societyforscience.org/ISEF</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93779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17113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07077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39601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77CD65-A11A-4748-A6B9-6B8A74D9AE08}"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2074105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019515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32331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80882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148969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53531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740079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28594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84083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807021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14614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E77CD65-A11A-4748-A6B9-6B8A74D9AE08}"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40046003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137608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465296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618352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707452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705901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809433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85205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77CD65-A11A-4748-A6B9-6B8A74D9AE08}"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1265632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77CD65-A11A-4748-A6B9-6B8A74D9AE08}" type="datetimeFigureOut">
              <a:rPr lang="en-US" smtClean="0"/>
              <a:t>5/19/2026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1774949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77CD65-A11A-4748-A6B9-6B8A74D9AE08}" type="datetimeFigureOut">
              <a:rPr lang="en-US" smtClean="0"/>
              <a:t>5/19/2026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2945630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77CD65-A11A-4748-A6B9-6B8A74D9AE08}" type="datetimeFigureOut">
              <a:rPr lang="en-US" smtClean="0"/>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3028973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Edit Master text styles</a:t>
            </a:r>
          </a:p>
        </p:txBody>
      </p:sp>
      <p:sp>
        <p:nvSpPr>
          <p:cNvPr id="5" name="Date Placeholder 4"/>
          <p:cNvSpPr>
            <a:spLocks noGrp="1"/>
          </p:cNvSpPr>
          <p:nvPr>
            <p:ph type="dt" sz="half" idx="10"/>
          </p:nvPr>
        </p:nvSpPr>
        <p:spPr/>
        <p:txBody>
          <a:bodyPr/>
          <a:lstStyle/>
          <a:p>
            <a:fld id="{2E77CD65-A11A-4748-A6B9-6B8A74D9AE08}"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9125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Edit Master text styles</a:t>
            </a:r>
          </a:p>
        </p:txBody>
      </p:sp>
      <p:sp>
        <p:nvSpPr>
          <p:cNvPr id="5" name="Date Placeholder 4"/>
          <p:cNvSpPr>
            <a:spLocks noGrp="1"/>
          </p:cNvSpPr>
          <p:nvPr>
            <p:ph type="dt" sz="half" idx="10"/>
          </p:nvPr>
        </p:nvSpPr>
        <p:spPr/>
        <p:txBody>
          <a:bodyPr/>
          <a:lstStyle/>
          <a:p>
            <a:fld id="{2E77CD65-A11A-4748-A6B9-6B8A74D9AE08}"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BEEFCC-41E0-4BE5-8EF5-F5972E0D9B3A}" type="slidenum">
              <a:rPr lang="en-US" smtClean="0"/>
              <a:t>‹#›</a:t>
            </a:fld>
            <a:endParaRPr lang="en-US"/>
          </a:p>
        </p:txBody>
      </p:sp>
    </p:spTree>
    <p:extLst>
      <p:ext uri="{BB962C8B-B14F-4D97-AF65-F5344CB8AC3E}">
        <p14:creationId xmlns:p14="http://schemas.microsoft.com/office/powerpoint/2010/main" val="1588822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4.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5.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6.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2E77CD65-A11A-4748-A6B9-6B8A74D9AE08}" type="datetimeFigureOut">
              <a:rPr lang="en-US" smtClean="0"/>
              <a:t>5/19/2026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E1BEEFCC-41E0-4BE5-8EF5-F5972E0D9B3A}" type="slidenum">
              <a:rPr lang="en-US" smtClean="0"/>
              <a:t>‹#›</a:t>
            </a:fld>
            <a:endParaRPr lang="en-US"/>
          </a:p>
        </p:txBody>
      </p:sp>
    </p:spTree>
    <p:extLst>
      <p:ext uri="{BB962C8B-B14F-4D97-AF65-F5344CB8AC3E}">
        <p14:creationId xmlns:p14="http://schemas.microsoft.com/office/powerpoint/2010/main" val="16500042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87020" y="9776142"/>
            <a:ext cx="7214870" cy="0"/>
          </a:xfrm>
          <a:custGeom>
            <a:avLst/>
            <a:gdLst/>
            <a:ahLst/>
            <a:cxnLst/>
            <a:rect l="l" t="t" r="r" b="b"/>
            <a:pathLst>
              <a:path w="7214870">
                <a:moveTo>
                  <a:pt x="0" y="0"/>
                </a:moveTo>
                <a:lnTo>
                  <a:pt x="7214616" y="0"/>
                </a:lnTo>
              </a:path>
            </a:pathLst>
          </a:custGeom>
          <a:ln w="12700">
            <a:solidFill>
              <a:srgbClr val="231F20"/>
            </a:solidFill>
          </a:ln>
        </p:spPr>
        <p:txBody>
          <a:bodyPr wrap="square" lIns="0" tIns="0" rIns="0" bIns="0" rtlCol="0"/>
          <a:lstStyle/>
          <a:p>
            <a:endParaRPr/>
          </a:p>
        </p:txBody>
      </p:sp>
      <p:sp>
        <p:nvSpPr>
          <p:cNvPr id="17" name="bg object 17"/>
          <p:cNvSpPr/>
          <p:nvPr/>
        </p:nvSpPr>
        <p:spPr>
          <a:xfrm>
            <a:off x="287257" y="287258"/>
            <a:ext cx="7198359" cy="598170"/>
          </a:xfrm>
          <a:custGeom>
            <a:avLst/>
            <a:gdLst/>
            <a:ahLst/>
            <a:cxnLst/>
            <a:rect l="l" t="t" r="r" b="b"/>
            <a:pathLst>
              <a:path w="7198359" h="598169">
                <a:moveTo>
                  <a:pt x="7053097" y="0"/>
                </a:moveTo>
                <a:lnTo>
                  <a:pt x="144779" y="0"/>
                </a:lnTo>
                <a:lnTo>
                  <a:pt x="99018" y="7381"/>
                </a:lnTo>
                <a:lnTo>
                  <a:pt x="59275" y="27934"/>
                </a:lnTo>
                <a:lnTo>
                  <a:pt x="27934" y="59275"/>
                </a:lnTo>
                <a:lnTo>
                  <a:pt x="7381" y="99018"/>
                </a:lnTo>
                <a:lnTo>
                  <a:pt x="0" y="144780"/>
                </a:lnTo>
                <a:lnTo>
                  <a:pt x="0" y="453237"/>
                </a:lnTo>
                <a:lnTo>
                  <a:pt x="7381" y="498997"/>
                </a:lnTo>
                <a:lnTo>
                  <a:pt x="27934" y="538738"/>
                </a:lnTo>
                <a:lnTo>
                  <a:pt x="59275" y="570075"/>
                </a:lnTo>
                <a:lnTo>
                  <a:pt x="99018" y="590625"/>
                </a:lnTo>
                <a:lnTo>
                  <a:pt x="144779" y="598004"/>
                </a:lnTo>
                <a:lnTo>
                  <a:pt x="7053097" y="598004"/>
                </a:lnTo>
                <a:lnTo>
                  <a:pt x="7098863" y="590625"/>
                </a:lnTo>
                <a:lnTo>
                  <a:pt x="7138607" y="570075"/>
                </a:lnTo>
                <a:lnTo>
                  <a:pt x="7169946" y="538738"/>
                </a:lnTo>
                <a:lnTo>
                  <a:pt x="7190497" y="498997"/>
                </a:lnTo>
                <a:lnTo>
                  <a:pt x="7197877" y="453237"/>
                </a:lnTo>
                <a:lnTo>
                  <a:pt x="7197877" y="144780"/>
                </a:lnTo>
                <a:lnTo>
                  <a:pt x="7190497" y="99018"/>
                </a:lnTo>
                <a:lnTo>
                  <a:pt x="7169946" y="59275"/>
                </a:lnTo>
                <a:lnTo>
                  <a:pt x="7138607" y="27934"/>
                </a:lnTo>
                <a:lnTo>
                  <a:pt x="7098863" y="7381"/>
                </a:lnTo>
                <a:lnTo>
                  <a:pt x="7053097" y="0"/>
                </a:lnTo>
                <a:close/>
              </a:path>
            </a:pathLst>
          </a:custGeom>
          <a:solidFill>
            <a:srgbClr val="E6E7E8"/>
          </a:solidFill>
        </p:spPr>
        <p:txBody>
          <a:bodyPr wrap="square" lIns="0" tIns="0" rIns="0" bIns="0" rtlCol="0"/>
          <a:lstStyle/>
          <a:p>
            <a:endParaRPr/>
          </a:p>
        </p:txBody>
      </p:sp>
      <p:sp>
        <p:nvSpPr>
          <p:cNvPr id="2" name="Holder 2"/>
          <p:cNvSpPr>
            <a:spLocks noGrp="1"/>
          </p:cNvSpPr>
          <p:nvPr>
            <p:ph type="title"/>
          </p:nvPr>
        </p:nvSpPr>
        <p:spPr>
          <a:xfrm>
            <a:off x="388620" y="402336"/>
            <a:ext cx="6995160" cy="16093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60"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22503" y="9484783"/>
            <a:ext cx="361314" cy="202565"/>
          </a:xfrm>
          <a:prstGeom prst="rect">
            <a:avLst/>
          </a:prstGeom>
        </p:spPr>
        <p:txBody>
          <a:bodyPr wrap="square" lIns="0" tIns="0" rIns="0" bIns="0">
            <a:spAutoFit/>
          </a:bodyPr>
          <a:lstStyle>
            <a:lvl1pPr>
              <a:defRPr sz="1050" b="0" i="0">
                <a:solidFill>
                  <a:srgbClr val="231F20"/>
                </a:solidFill>
                <a:latin typeface="Lucida Sans"/>
                <a:cs typeface="Lucida Sans"/>
              </a:defRPr>
            </a:lvl1pPr>
          </a:lstStyle>
          <a:p>
            <a:pPr marL="12700">
              <a:lnSpc>
                <a:spcPct val="100000"/>
              </a:lnSpc>
              <a:spcBef>
                <a:spcPts val="210"/>
              </a:spcBef>
            </a:pPr>
            <a:r>
              <a:rPr spc="-10" dirty="0"/>
              <a:t>Email</a:t>
            </a:r>
          </a:p>
        </p:txBody>
      </p:sp>
      <p:sp>
        <p:nvSpPr>
          <p:cNvPr id="5" name="Holder 5"/>
          <p:cNvSpPr>
            <a:spLocks noGrp="1"/>
          </p:cNvSpPr>
          <p:nvPr>
            <p:ph type="dt" sz="half" idx="6"/>
          </p:nvPr>
        </p:nvSpPr>
        <p:spPr>
          <a:xfrm>
            <a:off x="297878" y="9783012"/>
            <a:ext cx="4438650" cy="147320"/>
          </a:xfrm>
          <a:prstGeom prst="rect">
            <a:avLst/>
          </a:prstGeom>
        </p:spPr>
        <p:txBody>
          <a:bodyPr wrap="square" lIns="0" tIns="0" rIns="0" bIns="0">
            <a:spAutoFit/>
          </a:bodyPr>
          <a:lstStyle>
            <a:lvl1pPr>
              <a:defRPr sz="700" b="0" i="0">
                <a:solidFill>
                  <a:srgbClr val="231F20"/>
                </a:solidFill>
                <a:latin typeface="Lucida Sans"/>
                <a:cs typeface="Lucida Sans"/>
              </a:defRPr>
            </a:lvl1pPr>
          </a:lstStyle>
          <a:p>
            <a:pPr marL="12700">
              <a:lnSpc>
                <a:spcPct val="100000"/>
              </a:lnSpc>
              <a:spcBef>
                <a:spcPts val="195"/>
              </a:spcBef>
            </a:pPr>
            <a:r>
              <a:rPr spc="-20" dirty="0"/>
              <a:t>International</a:t>
            </a:r>
            <a:r>
              <a:rPr spc="-5" dirty="0"/>
              <a:t> </a:t>
            </a:r>
            <a:r>
              <a:rPr spc="-20" dirty="0"/>
              <a:t>Rules:</a:t>
            </a:r>
            <a:r>
              <a:rPr spc="-5" dirty="0"/>
              <a:t> </a:t>
            </a:r>
            <a:r>
              <a:rPr spc="-10" dirty="0"/>
              <a:t>Guidelines</a:t>
            </a:r>
            <a:r>
              <a:rPr dirty="0"/>
              <a:t> </a:t>
            </a:r>
            <a:r>
              <a:rPr spc="-25" dirty="0"/>
              <a:t>for</a:t>
            </a:r>
            <a:r>
              <a:rPr spc="-5" dirty="0"/>
              <a:t> </a:t>
            </a:r>
            <a:r>
              <a:rPr dirty="0"/>
              <a:t>Science </a:t>
            </a:r>
            <a:r>
              <a:rPr spc="-20" dirty="0"/>
              <a:t>and</a:t>
            </a:r>
            <a:r>
              <a:rPr spc="-5" dirty="0"/>
              <a:t> </a:t>
            </a:r>
            <a:r>
              <a:rPr spc="-10" dirty="0"/>
              <a:t>Engineering</a:t>
            </a:r>
            <a:r>
              <a:rPr dirty="0"/>
              <a:t> </a:t>
            </a:r>
            <a:r>
              <a:rPr spc="-25" dirty="0"/>
              <a:t>Fairs</a:t>
            </a:r>
            <a:r>
              <a:rPr spc="-5" dirty="0"/>
              <a:t> </a:t>
            </a:r>
            <a:r>
              <a:rPr spc="-30" dirty="0"/>
              <a:t>2024–2025,</a:t>
            </a:r>
            <a:r>
              <a:rPr spc="-5" dirty="0"/>
              <a:t> </a:t>
            </a:r>
            <a:r>
              <a:rPr spc="-25" dirty="0">
                <a:latin typeface="Arial Black"/>
                <a:cs typeface="Arial Black"/>
              </a:rPr>
              <a:t>societyforscience.org/ISEF</a:t>
            </a:r>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34670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88620" y="402336"/>
            <a:ext cx="6995160" cy="16093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60"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8914347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87020" y="9776142"/>
            <a:ext cx="7214870" cy="0"/>
          </a:xfrm>
          <a:custGeom>
            <a:avLst/>
            <a:gdLst/>
            <a:ahLst/>
            <a:cxnLst/>
            <a:rect l="l" t="t" r="r" b="b"/>
            <a:pathLst>
              <a:path w="7214870">
                <a:moveTo>
                  <a:pt x="0" y="0"/>
                </a:moveTo>
                <a:lnTo>
                  <a:pt x="7214616" y="0"/>
                </a:lnTo>
              </a:path>
            </a:pathLst>
          </a:custGeom>
          <a:ln w="12700">
            <a:solidFill>
              <a:srgbClr val="231F20"/>
            </a:solidFill>
          </a:ln>
        </p:spPr>
        <p:txBody>
          <a:bodyPr wrap="square" lIns="0" tIns="0" rIns="0" bIns="0" rtlCol="0"/>
          <a:lstStyle/>
          <a:p>
            <a:endParaRPr/>
          </a:p>
        </p:txBody>
      </p:sp>
      <p:sp>
        <p:nvSpPr>
          <p:cNvPr id="2" name="Holder 2"/>
          <p:cNvSpPr>
            <a:spLocks noGrp="1"/>
          </p:cNvSpPr>
          <p:nvPr>
            <p:ph type="title"/>
          </p:nvPr>
        </p:nvSpPr>
        <p:spPr>
          <a:xfrm>
            <a:off x="388620" y="402336"/>
            <a:ext cx="6995160" cy="16093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60"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6818412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74320" y="9776142"/>
            <a:ext cx="7214870" cy="0"/>
          </a:xfrm>
          <a:custGeom>
            <a:avLst/>
            <a:gdLst/>
            <a:ahLst/>
            <a:cxnLst/>
            <a:rect l="l" t="t" r="r" b="b"/>
            <a:pathLst>
              <a:path w="7214870">
                <a:moveTo>
                  <a:pt x="0" y="0"/>
                </a:moveTo>
                <a:lnTo>
                  <a:pt x="7214616" y="0"/>
                </a:lnTo>
              </a:path>
            </a:pathLst>
          </a:custGeom>
          <a:ln w="12700">
            <a:solidFill>
              <a:srgbClr val="231F20"/>
            </a:solidFill>
          </a:ln>
        </p:spPr>
        <p:txBody>
          <a:bodyPr wrap="square" lIns="0" tIns="0" rIns="0" bIns="0" rtlCol="0"/>
          <a:lstStyle/>
          <a:p>
            <a:endParaRPr/>
          </a:p>
        </p:txBody>
      </p:sp>
      <p:sp>
        <p:nvSpPr>
          <p:cNvPr id="17" name="bg object 17"/>
          <p:cNvSpPr/>
          <p:nvPr/>
        </p:nvSpPr>
        <p:spPr>
          <a:xfrm>
            <a:off x="280670" y="3416947"/>
            <a:ext cx="7216140" cy="6353810"/>
          </a:xfrm>
          <a:custGeom>
            <a:avLst/>
            <a:gdLst/>
            <a:ahLst/>
            <a:cxnLst/>
            <a:rect l="l" t="t" r="r" b="b"/>
            <a:pathLst>
              <a:path w="7216140" h="6353809">
                <a:moveTo>
                  <a:pt x="0" y="6353251"/>
                </a:moveTo>
                <a:lnTo>
                  <a:pt x="7215632" y="6353251"/>
                </a:lnTo>
                <a:lnTo>
                  <a:pt x="7215632" y="0"/>
                </a:lnTo>
                <a:lnTo>
                  <a:pt x="0" y="0"/>
                </a:lnTo>
                <a:lnTo>
                  <a:pt x="0" y="6353251"/>
                </a:lnTo>
                <a:close/>
              </a:path>
            </a:pathLst>
          </a:custGeom>
          <a:ln w="12700">
            <a:solidFill>
              <a:srgbClr val="231F20"/>
            </a:solidFill>
          </a:ln>
        </p:spPr>
        <p:txBody>
          <a:bodyPr wrap="square" lIns="0" tIns="0" rIns="0" bIns="0" rtlCol="0"/>
          <a:lstStyle/>
          <a:p>
            <a:endParaRPr/>
          </a:p>
        </p:txBody>
      </p:sp>
      <p:sp>
        <p:nvSpPr>
          <p:cNvPr id="2" name="Holder 2"/>
          <p:cNvSpPr>
            <a:spLocks noGrp="1"/>
          </p:cNvSpPr>
          <p:nvPr>
            <p:ph type="title"/>
          </p:nvPr>
        </p:nvSpPr>
        <p:spPr>
          <a:xfrm>
            <a:off x="388620" y="402336"/>
            <a:ext cx="6995160" cy="16093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60"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3796560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74320" y="9776142"/>
            <a:ext cx="7214870" cy="0"/>
          </a:xfrm>
          <a:custGeom>
            <a:avLst/>
            <a:gdLst/>
            <a:ahLst/>
            <a:cxnLst/>
            <a:rect l="l" t="t" r="r" b="b"/>
            <a:pathLst>
              <a:path w="7214870">
                <a:moveTo>
                  <a:pt x="0" y="0"/>
                </a:moveTo>
                <a:lnTo>
                  <a:pt x="7214616" y="0"/>
                </a:lnTo>
              </a:path>
            </a:pathLst>
          </a:custGeom>
          <a:ln w="12700">
            <a:solidFill>
              <a:srgbClr val="231F20"/>
            </a:solidFill>
          </a:ln>
        </p:spPr>
        <p:txBody>
          <a:bodyPr wrap="square" lIns="0" tIns="0" rIns="0" bIns="0" rtlCol="0"/>
          <a:lstStyle/>
          <a:p>
            <a:endParaRPr/>
          </a:p>
        </p:txBody>
      </p:sp>
      <p:sp>
        <p:nvSpPr>
          <p:cNvPr id="2" name="Holder 2"/>
          <p:cNvSpPr>
            <a:spLocks noGrp="1"/>
          </p:cNvSpPr>
          <p:nvPr>
            <p:ph type="title"/>
          </p:nvPr>
        </p:nvSpPr>
        <p:spPr>
          <a:xfrm>
            <a:off x="388620" y="402336"/>
            <a:ext cx="6995160" cy="16093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60"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1233738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hyperlink" Target="https://sspcdn.blob.core.windows.net/files/Documents/SEP/ISEF/2025/Rules/Book.pdf" TargetMode="External"/><Relationship Id="rId2" Type="http://schemas.openxmlformats.org/officeDocument/2006/relationships/image" Target="../media/image9.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B085FC-FFAB-BEE0-AE7C-84035FA5AE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22" name="Arrow: Right 21">
            <a:extLst>
              <a:ext uri="{FF2B5EF4-FFF2-40B4-BE49-F238E27FC236}">
                <a16:creationId xmlns:a16="http://schemas.microsoft.com/office/drawing/2014/main" id="{AB52DF26-D230-4324-9EB0-F23FBF579219}"/>
              </a:ext>
            </a:extLst>
          </p:cNvPr>
          <p:cNvSpPr/>
          <p:nvPr/>
        </p:nvSpPr>
        <p:spPr>
          <a:xfrm flipH="1">
            <a:off x="2398887" y="1306462"/>
            <a:ext cx="1942199" cy="821614"/>
          </a:xfrm>
          <a:prstGeom prst="righ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Calibri"/>
                <a:ea typeface="+mn-ea"/>
                <a:cs typeface="+mn-cs"/>
              </a:rPr>
              <a:t>Fit as much of the title as possible.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Calibri"/>
                <a:ea typeface="+mn-ea"/>
                <a:cs typeface="+mn-cs"/>
              </a:rPr>
              <a:t>Keep titles as short as possible.</a:t>
            </a:r>
          </a:p>
        </p:txBody>
      </p:sp>
      <p:sp>
        <p:nvSpPr>
          <p:cNvPr id="24" name="Arrow: Left 23">
            <a:extLst>
              <a:ext uri="{FF2B5EF4-FFF2-40B4-BE49-F238E27FC236}">
                <a16:creationId xmlns:a16="http://schemas.microsoft.com/office/drawing/2014/main" id="{74A996F5-A950-F9DE-C6CC-FA89539279B7}"/>
              </a:ext>
            </a:extLst>
          </p:cNvPr>
          <p:cNvSpPr/>
          <p:nvPr/>
        </p:nvSpPr>
        <p:spPr>
          <a:xfrm rot="1234670">
            <a:off x="1405305" y="8901779"/>
            <a:ext cx="2129888" cy="867844"/>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Calibri"/>
                <a:ea typeface="+mn-ea"/>
                <a:cs typeface="+mn-cs"/>
              </a:rPr>
              <a:t>This is usually the research teacher </a:t>
            </a:r>
            <a:br>
              <a:rPr kumimoji="0" lang="en-US" sz="800" b="0" i="0" u="none" strike="noStrike" kern="0" cap="none" spc="0" normalizeH="0" baseline="0" noProof="0" dirty="0">
                <a:ln>
                  <a:noFill/>
                </a:ln>
                <a:solidFill>
                  <a:prstClr val="black"/>
                </a:solidFill>
                <a:effectLst/>
                <a:uLnTx/>
                <a:uFillTx/>
                <a:latin typeface="Calibri"/>
                <a:ea typeface="+mn-ea"/>
                <a:cs typeface="+mn-cs"/>
              </a:rPr>
            </a:br>
            <a:r>
              <a:rPr kumimoji="0" lang="en-US" sz="800" b="0" i="0" u="none" strike="noStrike" kern="0" cap="none" spc="0" normalizeH="0" baseline="0" noProof="0" dirty="0">
                <a:ln>
                  <a:noFill/>
                </a:ln>
                <a:solidFill>
                  <a:prstClr val="black"/>
                </a:solidFill>
                <a:effectLst/>
                <a:uLnTx/>
                <a:uFillTx/>
                <a:latin typeface="Calibri"/>
                <a:ea typeface="+mn-ea"/>
                <a:cs typeface="+mn-cs"/>
              </a:rPr>
              <a:t>NOT the project mentor if there is one.</a:t>
            </a:r>
          </a:p>
        </p:txBody>
      </p:sp>
      <p:sp>
        <p:nvSpPr>
          <p:cNvPr id="25" name="Arrow: Left 24">
            <a:extLst>
              <a:ext uri="{FF2B5EF4-FFF2-40B4-BE49-F238E27FC236}">
                <a16:creationId xmlns:a16="http://schemas.microsoft.com/office/drawing/2014/main" id="{DFF1D4CC-A6B6-8A75-5212-A3B0A113F5DA}"/>
              </a:ext>
            </a:extLst>
          </p:cNvPr>
          <p:cNvSpPr/>
          <p:nvPr/>
        </p:nvSpPr>
        <p:spPr>
          <a:xfrm rot="1992950" flipH="1">
            <a:off x="4170840" y="7820440"/>
            <a:ext cx="1432217" cy="1100837"/>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Calibri"/>
                <a:ea typeface="+mn-ea"/>
                <a:cs typeface="+mn-cs"/>
              </a:rPr>
              <a:t>This must be dated </a:t>
            </a:r>
            <a:r>
              <a:rPr kumimoji="0" lang="en-US" sz="800" b="1" i="0" u="none" strike="noStrike" kern="0" cap="none" spc="0" normalizeH="0" baseline="0" noProof="0" dirty="0">
                <a:ln>
                  <a:noFill/>
                </a:ln>
                <a:solidFill>
                  <a:prstClr val="black"/>
                </a:solidFill>
                <a:effectLst/>
                <a:uLnTx/>
                <a:uFillTx/>
                <a:latin typeface="Calibri"/>
                <a:ea typeface="+mn-ea"/>
                <a:cs typeface="+mn-cs"/>
              </a:rPr>
              <a:t>BEFORE</a:t>
            </a:r>
            <a:r>
              <a:rPr kumimoji="0" lang="en-US" sz="800" b="0" i="0" u="none" strike="noStrike" kern="0" cap="none" spc="0" normalizeH="0" baseline="0" noProof="0" dirty="0">
                <a:ln>
                  <a:noFill/>
                </a:ln>
                <a:solidFill>
                  <a:prstClr val="black"/>
                </a:solidFill>
                <a:effectLst/>
                <a:uLnTx/>
                <a:uFillTx/>
                <a:latin typeface="Calibri"/>
                <a:ea typeface="+mn-ea"/>
                <a:cs typeface="+mn-cs"/>
              </a:rPr>
              <a:t> the “Actual Start Date” on Form 1A</a:t>
            </a:r>
          </a:p>
        </p:txBody>
      </p:sp>
      <p:grpSp>
        <p:nvGrpSpPr>
          <p:cNvPr id="32" name="Group 31">
            <a:extLst>
              <a:ext uri="{FF2B5EF4-FFF2-40B4-BE49-F238E27FC236}">
                <a16:creationId xmlns:a16="http://schemas.microsoft.com/office/drawing/2014/main" id="{DEC17E14-6D6C-CD2B-DB7E-D53052A95FC3}"/>
              </a:ext>
            </a:extLst>
          </p:cNvPr>
          <p:cNvGrpSpPr/>
          <p:nvPr/>
        </p:nvGrpSpPr>
        <p:grpSpPr>
          <a:xfrm>
            <a:off x="6261902" y="2476983"/>
            <a:ext cx="1510498" cy="1142986"/>
            <a:chOff x="6261902" y="2476983"/>
            <a:chExt cx="1510498" cy="1142986"/>
          </a:xfrm>
        </p:grpSpPr>
        <p:sp>
          <p:nvSpPr>
            <p:cNvPr id="29" name="Right Brace 28">
              <a:extLst>
                <a:ext uri="{FF2B5EF4-FFF2-40B4-BE49-F238E27FC236}">
                  <a16:creationId xmlns:a16="http://schemas.microsoft.com/office/drawing/2014/main" id="{9AD1317C-07C3-56C0-36CB-C646C239BD96}"/>
                </a:ext>
              </a:extLst>
            </p:cNvPr>
            <p:cNvSpPr/>
            <p:nvPr/>
          </p:nvSpPr>
          <p:spPr>
            <a:xfrm>
              <a:off x="6261902" y="2476983"/>
              <a:ext cx="486137" cy="1059083"/>
            </a:xfrm>
            <a:prstGeom prst="rightBrace">
              <a:avLst>
                <a:gd name="adj1" fmla="val 8333"/>
                <a:gd name="adj2" fmla="val 50546"/>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FF0000"/>
                </a:solidFill>
                <a:highlight>
                  <a:srgbClr val="FFFF00"/>
                </a:highlight>
              </a:endParaRPr>
            </a:p>
          </p:txBody>
        </p:sp>
        <p:sp>
          <p:nvSpPr>
            <p:cNvPr id="30" name="Rectangle 29">
              <a:extLst>
                <a:ext uri="{FF2B5EF4-FFF2-40B4-BE49-F238E27FC236}">
                  <a16:creationId xmlns:a16="http://schemas.microsoft.com/office/drawing/2014/main" id="{A58EF27E-C6C9-33BF-8D57-067A77CECC5F}"/>
                </a:ext>
              </a:extLst>
            </p:cNvPr>
            <p:cNvSpPr/>
            <p:nvPr/>
          </p:nvSpPr>
          <p:spPr>
            <a:xfrm>
              <a:off x="6800126" y="2604305"/>
              <a:ext cx="885463" cy="931761"/>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C7EA1A39-D27A-1BD7-48EF-8C7EBF63F3AB}"/>
                </a:ext>
              </a:extLst>
            </p:cNvPr>
            <p:cNvSpPr txBox="1"/>
            <p:nvPr/>
          </p:nvSpPr>
          <p:spPr>
            <a:xfrm>
              <a:off x="6805096" y="2604306"/>
              <a:ext cx="967304" cy="1015663"/>
            </a:xfrm>
            <a:prstGeom prst="rect">
              <a:avLst/>
            </a:prstGeom>
            <a:noFill/>
          </p:spPr>
          <p:txBody>
            <a:bodyPr wrap="square" rtlCol="0">
              <a:spAutoFit/>
            </a:bodyPr>
            <a:lstStyle/>
            <a:p>
              <a:r>
                <a:rPr lang="en-US" sz="1000" kern="0" dirty="0">
                  <a:solidFill>
                    <a:prstClr val="black"/>
                  </a:solidFill>
                </a:rPr>
                <a:t>Only check boxes that are appropriate to this research study.</a:t>
              </a:r>
            </a:p>
            <a:p>
              <a:endParaRPr lang="en-US" sz="1000" dirty="0"/>
            </a:p>
          </p:txBody>
        </p:sp>
      </p:grpSp>
      <p:grpSp>
        <p:nvGrpSpPr>
          <p:cNvPr id="33" name="Group 32">
            <a:extLst>
              <a:ext uri="{FF2B5EF4-FFF2-40B4-BE49-F238E27FC236}">
                <a16:creationId xmlns:a16="http://schemas.microsoft.com/office/drawing/2014/main" id="{2931166D-C7B2-25F2-FFB9-91225AE815A9}"/>
              </a:ext>
            </a:extLst>
          </p:cNvPr>
          <p:cNvGrpSpPr/>
          <p:nvPr/>
        </p:nvGrpSpPr>
        <p:grpSpPr>
          <a:xfrm>
            <a:off x="6429729" y="4110942"/>
            <a:ext cx="1305043" cy="3800233"/>
            <a:chOff x="6261902" y="2476983"/>
            <a:chExt cx="1510496" cy="1059083"/>
          </a:xfrm>
        </p:grpSpPr>
        <p:sp>
          <p:nvSpPr>
            <p:cNvPr id="34" name="Right Brace 33">
              <a:extLst>
                <a:ext uri="{FF2B5EF4-FFF2-40B4-BE49-F238E27FC236}">
                  <a16:creationId xmlns:a16="http://schemas.microsoft.com/office/drawing/2014/main" id="{F5FF5C3B-5DB1-BE39-FF4D-148BC2EF09DF}"/>
                </a:ext>
              </a:extLst>
            </p:cNvPr>
            <p:cNvSpPr/>
            <p:nvPr/>
          </p:nvSpPr>
          <p:spPr>
            <a:xfrm>
              <a:off x="6261902" y="2476983"/>
              <a:ext cx="486137" cy="1059083"/>
            </a:xfrm>
            <a:prstGeom prst="rightBrace">
              <a:avLst>
                <a:gd name="adj1" fmla="val 8333"/>
                <a:gd name="adj2" fmla="val 50546"/>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FF0000"/>
                </a:solidFill>
                <a:highlight>
                  <a:srgbClr val="FFFF00"/>
                </a:highlight>
              </a:endParaRPr>
            </a:p>
          </p:txBody>
        </p:sp>
        <p:sp>
          <p:nvSpPr>
            <p:cNvPr id="35" name="Rectangle 34">
              <a:extLst>
                <a:ext uri="{FF2B5EF4-FFF2-40B4-BE49-F238E27FC236}">
                  <a16:creationId xmlns:a16="http://schemas.microsoft.com/office/drawing/2014/main" id="{417E83F2-A61E-B654-ABEC-2A9EFCABD481}"/>
                </a:ext>
              </a:extLst>
            </p:cNvPr>
            <p:cNvSpPr/>
            <p:nvPr/>
          </p:nvSpPr>
          <p:spPr>
            <a:xfrm>
              <a:off x="6800125" y="2758697"/>
              <a:ext cx="885463" cy="390314"/>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BC4BF6FD-8709-BB58-84A6-528F56E0ACE9}"/>
                </a:ext>
              </a:extLst>
            </p:cNvPr>
            <p:cNvSpPr txBox="1"/>
            <p:nvPr/>
          </p:nvSpPr>
          <p:spPr>
            <a:xfrm>
              <a:off x="6748039" y="2786803"/>
              <a:ext cx="1024359" cy="398849"/>
            </a:xfrm>
            <a:prstGeom prst="rect">
              <a:avLst/>
            </a:prstGeom>
            <a:noFill/>
          </p:spPr>
          <p:txBody>
            <a:bodyPr wrap="square" rtlCol="0">
              <a:spAutoFit/>
            </a:bodyPr>
            <a:lstStyle/>
            <a:p>
              <a:r>
                <a:rPr lang="en-US" sz="1100" kern="0" dirty="0">
                  <a:solidFill>
                    <a:prstClr val="black"/>
                  </a:solidFill>
                </a:rPr>
                <a:t>Only check boxes that are appropriate to this research study.</a:t>
              </a:r>
            </a:p>
            <a:p>
              <a:endParaRPr lang="en-US" sz="1000" dirty="0"/>
            </a:p>
          </p:txBody>
        </p:sp>
      </p:grpSp>
      <p:cxnSp>
        <p:nvCxnSpPr>
          <p:cNvPr id="4" name="Straight Connector 3">
            <a:extLst>
              <a:ext uri="{FF2B5EF4-FFF2-40B4-BE49-F238E27FC236}">
                <a16:creationId xmlns:a16="http://schemas.microsoft.com/office/drawing/2014/main" id="{DC46A644-FF64-19AD-4A7D-724D1B834AE2}"/>
              </a:ext>
            </a:extLst>
          </p:cNvPr>
          <p:cNvCxnSpPr/>
          <p:nvPr/>
        </p:nvCxnSpPr>
        <p:spPr>
          <a:xfrm>
            <a:off x="4600578" y="923192"/>
            <a:ext cx="53633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04BED6-5BF0-8B47-D20F-17B1490C6D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5" name="Right Brace 4">
            <a:extLst>
              <a:ext uri="{FF2B5EF4-FFF2-40B4-BE49-F238E27FC236}">
                <a16:creationId xmlns:a16="http://schemas.microsoft.com/office/drawing/2014/main" id="{7D3B5D76-F758-1AC9-8BD9-D7056F504B70}"/>
              </a:ext>
            </a:extLst>
          </p:cNvPr>
          <p:cNvSpPr/>
          <p:nvPr/>
        </p:nvSpPr>
        <p:spPr>
          <a:xfrm>
            <a:off x="2804746" y="3440723"/>
            <a:ext cx="703385" cy="2450123"/>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7D17F1FB-99A8-1624-3A9B-8E17C4FD456A}"/>
              </a:ext>
            </a:extLst>
          </p:cNvPr>
          <p:cNvSpPr txBox="1"/>
          <p:nvPr/>
        </p:nvSpPr>
        <p:spPr>
          <a:xfrm>
            <a:off x="3516923" y="3729993"/>
            <a:ext cx="3631223" cy="1938992"/>
          </a:xfrm>
          <a:prstGeom prst="rect">
            <a:avLst/>
          </a:prstGeom>
          <a:solidFill>
            <a:srgbClr val="FFFF00"/>
          </a:solidFill>
          <a:ln w="38100">
            <a:solidFill>
              <a:srgbClr val="FF0000"/>
            </a:solidFill>
          </a:ln>
        </p:spPr>
        <p:txBody>
          <a:bodyPr wrap="square" rtlCol="0">
            <a:spAutoFit/>
          </a:bodyPr>
          <a:lstStyle/>
          <a:p>
            <a:r>
              <a:rPr lang="en-US" sz="1200" kern="0" dirty="0">
                <a:solidFill>
                  <a:prstClr val="black"/>
                </a:solidFill>
              </a:rPr>
              <a:t>This is just an example of a consent form, though if filled out in detail may be used as the official Informed Consent for the project.  If a survey was done online, submit a copy of ALL of the consent questions used as part of that survey.  </a:t>
            </a:r>
            <a:r>
              <a:rPr lang="en-US" sz="1200" b="1" kern="0" dirty="0">
                <a:solidFill>
                  <a:prstClr val="black"/>
                </a:solidFill>
              </a:rPr>
              <a:t>You MUST submit a copy of whatever consent form is going to be used.  If the project involves a survey instrument, that survey MUST be included with the protocol paperwork for IRB review.</a:t>
            </a:r>
            <a:endParaRPr lang="en-US" sz="1200" kern="0" dirty="0">
              <a:solidFill>
                <a:prstClr val="black"/>
              </a:solidFill>
            </a:endParaRPr>
          </a:p>
          <a:p>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AEB582-A731-26C4-3776-8553CA143A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45" name="Arrow: Left 44">
            <a:extLst>
              <a:ext uri="{FF2B5EF4-FFF2-40B4-BE49-F238E27FC236}">
                <a16:creationId xmlns:a16="http://schemas.microsoft.com/office/drawing/2014/main" id="{4E7CAEFB-73A6-5BD8-3F11-DD6597BE19DF}"/>
              </a:ext>
            </a:extLst>
          </p:cNvPr>
          <p:cNvSpPr/>
          <p:nvPr/>
        </p:nvSpPr>
        <p:spPr>
          <a:xfrm rot="18439069">
            <a:off x="2574874" y="8072808"/>
            <a:ext cx="1836342" cy="955365"/>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MUST be dated </a:t>
            </a:r>
            <a:r>
              <a:rPr kumimoji="0" lang="en-US" sz="1000" b="1" i="0" u="none" strike="noStrike" kern="0" cap="none" spc="0" normalizeH="0" baseline="0" noProof="0" dirty="0">
                <a:ln>
                  <a:noFill/>
                </a:ln>
                <a:solidFill>
                  <a:prstClr val="black"/>
                </a:solidFill>
                <a:effectLst/>
                <a:uLnTx/>
                <a:uFillTx/>
                <a:latin typeface="Calibri"/>
                <a:ea typeface="+mn-ea"/>
                <a:cs typeface="+mn-cs"/>
              </a:rPr>
              <a:t>BEFORE</a:t>
            </a:r>
            <a:r>
              <a:rPr kumimoji="0" lang="en-US" sz="1000" b="0" i="0" u="none" strike="noStrike" kern="0" cap="none" spc="0" normalizeH="0" baseline="0" noProof="0" dirty="0">
                <a:ln>
                  <a:noFill/>
                </a:ln>
                <a:solidFill>
                  <a:prstClr val="black"/>
                </a:solidFill>
                <a:effectLst/>
                <a:uLnTx/>
                <a:uFillTx/>
                <a:latin typeface="Calibri"/>
                <a:ea typeface="+mn-ea"/>
                <a:cs typeface="+mn-cs"/>
              </a:rPr>
              <a:t> the “Actual Start Date” on Form 1A</a:t>
            </a:r>
          </a:p>
        </p:txBody>
      </p:sp>
      <p:cxnSp>
        <p:nvCxnSpPr>
          <p:cNvPr id="2" name="Straight Connector 1">
            <a:extLst>
              <a:ext uri="{FF2B5EF4-FFF2-40B4-BE49-F238E27FC236}">
                <a16:creationId xmlns:a16="http://schemas.microsoft.com/office/drawing/2014/main" id="{391A35FD-829B-9B1A-8022-288F8FC813B5}"/>
              </a:ext>
            </a:extLst>
          </p:cNvPr>
          <p:cNvCxnSpPr/>
          <p:nvPr/>
        </p:nvCxnSpPr>
        <p:spPr>
          <a:xfrm>
            <a:off x="3826853" y="984740"/>
            <a:ext cx="5363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Arrow: Left 2">
            <a:extLst>
              <a:ext uri="{FF2B5EF4-FFF2-40B4-BE49-F238E27FC236}">
                <a16:creationId xmlns:a16="http://schemas.microsoft.com/office/drawing/2014/main" id="{8BE44DF3-3810-7E51-219D-559685B78243}"/>
              </a:ext>
            </a:extLst>
          </p:cNvPr>
          <p:cNvSpPr/>
          <p:nvPr/>
        </p:nvSpPr>
        <p:spPr>
          <a:xfrm rot="18439069">
            <a:off x="6039681" y="8072807"/>
            <a:ext cx="1836342" cy="955365"/>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MUST be dated </a:t>
            </a:r>
            <a:r>
              <a:rPr kumimoji="0" lang="en-US" sz="1000" b="1" i="0" u="none" strike="noStrike" kern="0" cap="none" spc="0" normalizeH="0" baseline="0" noProof="0" dirty="0">
                <a:ln>
                  <a:noFill/>
                </a:ln>
                <a:solidFill>
                  <a:prstClr val="black"/>
                </a:solidFill>
                <a:effectLst/>
                <a:uLnTx/>
                <a:uFillTx/>
                <a:latin typeface="Calibri"/>
                <a:ea typeface="+mn-ea"/>
                <a:cs typeface="+mn-cs"/>
              </a:rPr>
              <a:t>BEFORE</a:t>
            </a:r>
            <a:r>
              <a:rPr kumimoji="0" lang="en-US" sz="1000" b="0" i="0" u="none" strike="noStrike" kern="0" cap="none" spc="0" normalizeH="0" baseline="0" noProof="0" dirty="0">
                <a:ln>
                  <a:noFill/>
                </a:ln>
                <a:solidFill>
                  <a:prstClr val="black"/>
                </a:solidFill>
                <a:effectLst/>
                <a:uLnTx/>
                <a:uFillTx/>
                <a:latin typeface="Calibri"/>
                <a:ea typeface="+mn-ea"/>
                <a:cs typeface="+mn-cs"/>
              </a:rPr>
              <a:t> the “Actual Start Date” on Form 1A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FFEE86-FC2C-B7BF-D26A-0A9ABABA26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14" name="Arrow: Left 13">
            <a:extLst>
              <a:ext uri="{FF2B5EF4-FFF2-40B4-BE49-F238E27FC236}">
                <a16:creationId xmlns:a16="http://schemas.microsoft.com/office/drawing/2014/main" id="{98068D6F-0C62-0504-54B2-C29F1962CF91}"/>
              </a:ext>
            </a:extLst>
          </p:cNvPr>
          <p:cNvSpPr/>
          <p:nvPr/>
        </p:nvSpPr>
        <p:spPr>
          <a:xfrm>
            <a:off x="4571953" y="1582615"/>
            <a:ext cx="2734453" cy="808750"/>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You </a:t>
            </a:r>
            <a:r>
              <a:rPr kumimoji="0" lang="en-US" sz="1000" b="1" i="0" u="none" strike="noStrike" kern="0" cap="none" spc="0" normalizeH="0" baseline="0" noProof="0" dirty="0">
                <a:ln>
                  <a:noFill/>
                </a:ln>
                <a:solidFill>
                  <a:prstClr val="black"/>
                </a:solidFill>
                <a:effectLst/>
                <a:uLnTx/>
                <a:uFillTx/>
                <a:latin typeface="Calibri"/>
                <a:ea typeface="+mn-ea"/>
                <a:cs typeface="+mn-cs"/>
              </a:rPr>
              <a:t>MUST</a:t>
            </a:r>
            <a:r>
              <a:rPr kumimoji="0" lang="en-US" sz="1000" b="0" i="0" u="none" strike="noStrike" kern="0" cap="none" spc="0" normalizeH="0" baseline="0" noProof="0" dirty="0">
                <a:ln>
                  <a:noFill/>
                </a:ln>
                <a:solidFill>
                  <a:prstClr val="black"/>
                </a:solidFill>
                <a:effectLst/>
                <a:uLnTx/>
                <a:uFillTx/>
                <a:latin typeface="Calibri"/>
                <a:ea typeface="+mn-ea"/>
                <a:cs typeface="+mn-cs"/>
              </a:rPr>
              <a:t> include a copy of the actual IACUC form with the protocol number</a:t>
            </a:r>
          </a:p>
        </p:txBody>
      </p:sp>
      <p:sp>
        <p:nvSpPr>
          <p:cNvPr id="15" name="Arrow: Left 14">
            <a:extLst>
              <a:ext uri="{FF2B5EF4-FFF2-40B4-BE49-F238E27FC236}">
                <a16:creationId xmlns:a16="http://schemas.microsoft.com/office/drawing/2014/main" id="{2085352B-32A2-85A4-9F82-BAC67B34F66A}"/>
              </a:ext>
            </a:extLst>
          </p:cNvPr>
          <p:cNvSpPr/>
          <p:nvPr/>
        </p:nvSpPr>
        <p:spPr>
          <a:xfrm rot="19249380">
            <a:off x="4759902" y="8121963"/>
            <a:ext cx="1970148" cy="1045601"/>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MUST be dated </a:t>
            </a:r>
            <a:r>
              <a:rPr kumimoji="0" lang="en-US" sz="1000" b="1" i="0" u="none" strike="noStrike" kern="0" cap="none" spc="0" normalizeH="0" baseline="0" noProof="0" dirty="0">
                <a:ln>
                  <a:noFill/>
                </a:ln>
                <a:solidFill>
                  <a:prstClr val="black"/>
                </a:solidFill>
                <a:effectLst/>
                <a:uLnTx/>
                <a:uFillTx/>
                <a:latin typeface="Calibri"/>
                <a:ea typeface="+mn-ea"/>
                <a:cs typeface="+mn-cs"/>
              </a:rPr>
              <a:t>AFTER</a:t>
            </a:r>
            <a:r>
              <a:rPr kumimoji="0" lang="en-US" sz="1000" b="0" i="0" u="none" strike="noStrike" kern="0" cap="none" spc="0" normalizeH="0" baseline="0" noProof="0" dirty="0">
                <a:ln>
                  <a:noFill/>
                </a:ln>
                <a:solidFill>
                  <a:prstClr val="black"/>
                </a:solidFill>
                <a:effectLst/>
                <a:uLnTx/>
                <a:uFillTx/>
                <a:latin typeface="Calibri"/>
                <a:ea typeface="+mn-ea"/>
                <a:cs typeface="+mn-cs"/>
              </a:rPr>
              <a:t> the “End Date” on Form 1A</a:t>
            </a:r>
          </a:p>
        </p:txBody>
      </p:sp>
      <p:cxnSp>
        <p:nvCxnSpPr>
          <p:cNvPr id="2" name="Straight Connector 1">
            <a:extLst>
              <a:ext uri="{FF2B5EF4-FFF2-40B4-BE49-F238E27FC236}">
                <a16:creationId xmlns:a16="http://schemas.microsoft.com/office/drawing/2014/main" id="{D2A6A2B2-E913-2945-F139-2F5B2D2DDECF}"/>
              </a:ext>
            </a:extLst>
          </p:cNvPr>
          <p:cNvCxnSpPr/>
          <p:nvPr/>
        </p:nvCxnSpPr>
        <p:spPr>
          <a:xfrm>
            <a:off x="1874967" y="1011116"/>
            <a:ext cx="5363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21017E-E216-AE39-48E6-180896F00E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16" name="Arrow: Left 15">
            <a:extLst>
              <a:ext uri="{FF2B5EF4-FFF2-40B4-BE49-F238E27FC236}">
                <a16:creationId xmlns:a16="http://schemas.microsoft.com/office/drawing/2014/main" id="{BD6812B1-9A7F-FEA6-7F02-83A4AE7F61FE}"/>
              </a:ext>
            </a:extLst>
          </p:cNvPr>
          <p:cNvSpPr/>
          <p:nvPr/>
        </p:nvSpPr>
        <p:spPr>
          <a:xfrm rot="18906376">
            <a:off x="5738509" y="6907831"/>
            <a:ext cx="1938274" cy="990592"/>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MUST be dated </a:t>
            </a:r>
            <a:r>
              <a:rPr kumimoji="0" lang="en-US" sz="1000" b="1" i="0" u="none" strike="noStrike" kern="0" cap="none" spc="0" normalizeH="0" baseline="0" noProof="0" dirty="0">
                <a:ln>
                  <a:noFill/>
                </a:ln>
                <a:solidFill>
                  <a:prstClr val="black"/>
                </a:solidFill>
                <a:effectLst/>
                <a:uLnTx/>
                <a:uFillTx/>
                <a:latin typeface="Calibri"/>
                <a:ea typeface="+mn-ea"/>
                <a:cs typeface="+mn-cs"/>
              </a:rPr>
              <a:t>BEFORE</a:t>
            </a:r>
            <a:r>
              <a:rPr kumimoji="0" lang="en-US" sz="1000" b="0" i="0" u="none" strike="noStrike" kern="0" cap="none" spc="0" normalizeH="0" baseline="0" noProof="0" dirty="0">
                <a:ln>
                  <a:noFill/>
                </a:ln>
                <a:solidFill>
                  <a:prstClr val="black"/>
                </a:solidFill>
                <a:effectLst/>
                <a:uLnTx/>
                <a:uFillTx/>
                <a:latin typeface="Calibri"/>
                <a:ea typeface="+mn-ea"/>
                <a:cs typeface="+mn-cs"/>
              </a:rPr>
              <a:t> the “Actual Start Date” on Form 1A</a:t>
            </a:r>
          </a:p>
        </p:txBody>
      </p:sp>
      <p:sp>
        <p:nvSpPr>
          <p:cNvPr id="17" name="Multiplication Sign 16">
            <a:extLst>
              <a:ext uri="{FF2B5EF4-FFF2-40B4-BE49-F238E27FC236}">
                <a16:creationId xmlns:a16="http://schemas.microsoft.com/office/drawing/2014/main" id="{FF215AE9-3AA6-A04F-9A15-ACCDA422C7E1}"/>
              </a:ext>
            </a:extLst>
          </p:cNvPr>
          <p:cNvSpPr/>
          <p:nvPr/>
        </p:nvSpPr>
        <p:spPr>
          <a:xfrm>
            <a:off x="805961" y="8674272"/>
            <a:ext cx="5715000" cy="1446419"/>
          </a:xfrm>
          <a:prstGeom prst="mathMultiply">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a:ea typeface="+mn-ea"/>
                <a:cs typeface="+mn-cs"/>
              </a:rPr>
              <a:t>DO NOT write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a:ea typeface="+mn-ea"/>
                <a:cs typeface="+mn-cs"/>
              </a:rPr>
              <a:t>anything in this space.</a:t>
            </a:r>
          </a:p>
        </p:txBody>
      </p:sp>
      <p:cxnSp>
        <p:nvCxnSpPr>
          <p:cNvPr id="2" name="Straight Connector 1">
            <a:extLst>
              <a:ext uri="{FF2B5EF4-FFF2-40B4-BE49-F238E27FC236}">
                <a16:creationId xmlns:a16="http://schemas.microsoft.com/office/drawing/2014/main" id="{A18CE13D-78F9-1074-40A0-478D4B49F1A9}"/>
              </a:ext>
            </a:extLst>
          </p:cNvPr>
          <p:cNvCxnSpPr/>
          <p:nvPr/>
        </p:nvCxnSpPr>
        <p:spPr>
          <a:xfrm>
            <a:off x="4714877" y="975946"/>
            <a:ext cx="5363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BC3B59-38A3-0A9F-8D16-4A4AC47CA6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24" name="Arrow: Down 23">
            <a:extLst>
              <a:ext uri="{FF2B5EF4-FFF2-40B4-BE49-F238E27FC236}">
                <a16:creationId xmlns:a16="http://schemas.microsoft.com/office/drawing/2014/main" id="{B55244E1-0408-A901-293C-8DCB58BE36DD}"/>
              </a:ext>
            </a:extLst>
          </p:cNvPr>
          <p:cNvSpPr/>
          <p:nvPr/>
        </p:nvSpPr>
        <p:spPr>
          <a:xfrm rot="10800000">
            <a:off x="5864469" y="8273561"/>
            <a:ext cx="1403370" cy="1310053"/>
          </a:xfrm>
          <a:prstGeom prst="downArrow">
            <a:avLst>
              <a:gd name="adj1" fmla="val 50000"/>
              <a:gd name="adj2" fmla="val 52305"/>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7FF2512A-9C47-A98F-3B25-3D2DC4B006FB}"/>
              </a:ext>
            </a:extLst>
          </p:cNvPr>
          <p:cNvSpPr txBox="1"/>
          <p:nvPr/>
        </p:nvSpPr>
        <p:spPr>
          <a:xfrm>
            <a:off x="6222402" y="8349345"/>
            <a:ext cx="687501" cy="1184940"/>
          </a:xfrm>
          <a:prstGeom prst="rect">
            <a:avLst/>
          </a:prstGeom>
          <a:noFill/>
        </p:spPr>
        <p:txBody>
          <a:bodyPr wrap="square" lIns="0" tIns="0" rIns="0" bIns="0">
            <a:spAutoFit/>
          </a:bodyPr>
          <a:lstStyle/>
          <a:p>
            <a:pPr algn="ctr"/>
            <a:r>
              <a:rPr lang="en-US" sz="1100" dirty="0"/>
              <a:t>This </a:t>
            </a:r>
            <a:br>
              <a:rPr lang="en-US" sz="1100" dirty="0"/>
            </a:br>
            <a:r>
              <a:rPr lang="en-US" sz="1100" dirty="0"/>
              <a:t>MUST be dated BEFORE </a:t>
            </a:r>
            <a:br>
              <a:rPr lang="en-US" sz="1100" dirty="0"/>
            </a:br>
            <a:r>
              <a:rPr lang="en-US" sz="1100" dirty="0"/>
              <a:t>the “Actual Start Date” on Form 1A</a:t>
            </a:r>
          </a:p>
        </p:txBody>
      </p:sp>
      <p:cxnSp>
        <p:nvCxnSpPr>
          <p:cNvPr id="6" name="Straight Connector 5">
            <a:extLst>
              <a:ext uri="{FF2B5EF4-FFF2-40B4-BE49-F238E27FC236}">
                <a16:creationId xmlns:a16="http://schemas.microsoft.com/office/drawing/2014/main" id="{69093268-8C5D-10AF-282C-D58ED2940D70}"/>
              </a:ext>
            </a:extLst>
          </p:cNvPr>
          <p:cNvCxnSpPr/>
          <p:nvPr/>
        </p:nvCxnSpPr>
        <p:spPr>
          <a:xfrm>
            <a:off x="5022607" y="1072662"/>
            <a:ext cx="5363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A71DFA-4DBA-BA8F-BA08-99CC94C97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30" name="Rectangle 29">
            <a:extLst>
              <a:ext uri="{FF2B5EF4-FFF2-40B4-BE49-F238E27FC236}">
                <a16:creationId xmlns:a16="http://schemas.microsoft.com/office/drawing/2014/main" id="{965B97E5-849D-4A43-BDDF-C4D5C5C4703B}"/>
              </a:ext>
            </a:extLst>
          </p:cNvPr>
          <p:cNvSpPr/>
          <p:nvPr/>
        </p:nvSpPr>
        <p:spPr>
          <a:xfrm>
            <a:off x="2359152" y="3668596"/>
            <a:ext cx="4894502" cy="2831356"/>
          </a:xfrm>
          <a:prstGeom prst="rect">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0D358BF4-7F2E-9232-97E4-16E00B3C05C3}"/>
              </a:ext>
            </a:extLst>
          </p:cNvPr>
          <p:cNvSpPr txBox="1"/>
          <p:nvPr/>
        </p:nvSpPr>
        <p:spPr>
          <a:xfrm>
            <a:off x="2505457" y="3964920"/>
            <a:ext cx="4554766" cy="2215991"/>
          </a:xfrm>
          <a:prstGeom prst="rect">
            <a:avLst/>
          </a:prstGeom>
          <a:noFill/>
        </p:spPr>
        <p:txBody>
          <a:bodyPr wrap="square" lIns="0" tIns="0" rIns="0" bIns="0" rtlCol="0">
            <a:spAutoFit/>
          </a:bodyPr>
          <a:lstStyle/>
          <a:p>
            <a:pPr algn="ctr"/>
            <a:r>
              <a:rPr lang="en-US" dirty="0"/>
              <a:t>Continuation projects </a:t>
            </a:r>
            <a:r>
              <a:rPr lang="en-US" b="1" dirty="0"/>
              <a:t>MUST</a:t>
            </a:r>
            <a:r>
              <a:rPr lang="en-US" dirty="0"/>
              <a:t> include this form.  For the immediately prior year, the student researcher MUST include BOTH the </a:t>
            </a:r>
            <a:br>
              <a:rPr lang="en-US" dirty="0"/>
            </a:br>
            <a:r>
              <a:rPr lang="en-US" dirty="0"/>
              <a:t>Abstract &amp; Research Plan.  </a:t>
            </a:r>
            <a:br>
              <a:rPr lang="en-US" dirty="0"/>
            </a:br>
            <a:r>
              <a:rPr lang="en-US" dirty="0"/>
              <a:t>For any years farther back, the researcher MUST include the Abstract and Research Plan for </a:t>
            </a:r>
            <a:r>
              <a:rPr lang="en-US" i="1" dirty="0"/>
              <a:t>each</a:t>
            </a:r>
            <a:r>
              <a:rPr lang="en-US" dirty="0"/>
              <a:t> additional prior year’s work in comparison to the current year’s work.</a:t>
            </a:r>
          </a:p>
        </p:txBody>
      </p:sp>
      <p:cxnSp>
        <p:nvCxnSpPr>
          <p:cNvPr id="5" name="Straight Connector 4">
            <a:extLst>
              <a:ext uri="{FF2B5EF4-FFF2-40B4-BE49-F238E27FC236}">
                <a16:creationId xmlns:a16="http://schemas.microsoft.com/office/drawing/2014/main" id="{2F80D9C5-7927-CA79-EA87-EB063D2BBC18}"/>
              </a:ext>
            </a:extLst>
          </p:cNvPr>
          <p:cNvCxnSpPr/>
          <p:nvPr/>
        </p:nvCxnSpPr>
        <p:spPr>
          <a:xfrm>
            <a:off x="3967530" y="984739"/>
            <a:ext cx="5363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0543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FCEC66-4CCD-4398-EB7F-C371A12AF3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28" name="Arrow: Left 27">
            <a:extLst>
              <a:ext uri="{FF2B5EF4-FFF2-40B4-BE49-F238E27FC236}">
                <a16:creationId xmlns:a16="http://schemas.microsoft.com/office/drawing/2014/main" id="{0AFEF811-91A4-2493-A5F5-409D99FADC05}"/>
              </a:ext>
            </a:extLst>
          </p:cNvPr>
          <p:cNvSpPr/>
          <p:nvPr/>
        </p:nvSpPr>
        <p:spPr>
          <a:xfrm>
            <a:off x="1879353" y="1872487"/>
            <a:ext cx="1797050" cy="635914"/>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Fit as much of the title as possible.</a:t>
            </a:r>
          </a:p>
        </p:txBody>
      </p:sp>
      <p:sp>
        <p:nvSpPr>
          <p:cNvPr id="29" name="Arrow: Left 28">
            <a:extLst>
              <a:ext uri="{FF2B5EF4-FFF2-40B4-BE49-F238E27FC236}">
                <a16:creationId xmlns:a16="http://schemas.microsoft.com/office/drawing/2014/main" id="{90F5728A-9321-F2DE-ED44-BFBBE179C002}"/>
              </a:ext>
            </a:extLst>
          </p:cNvPr>
          <p:cNvSpPr/>
          <p:nvPr/>
        </p:nvSpPr>
        <p:spPr>
          <a:xfrm rot="20210196">
            <a:off x="2134927" y="3235755"/>
            <a:ext cx="1561002" cy="635914"/>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This should be the </a:t>
            </a:r>
            <a:r>
              <a:rPr lang="en-US" sz="800" b="1" dirty="0">
                <a:solidFill>
                  <a:schemeClr val="tx1"/>
                </a:solidFill>
              </a:rPr>
              <a:t>TEACHER</a:t>
            </a:r>
            <a:r>
              <a:rPr lang="en-US" sz="800" dirty="0">
                <a:solidFill>
                  <a:schemeClr val="tx1"/>
                </a:solidFill>
              </a:rPr>
              <a:t> not the mentor.</a:t>
            </a:r>
          </a:p>
        </p:txBody>
      </p:sp>
      <p:sp>
        <p:nvSpPr>
          <p:cNvPr id="30" name="Arrow: Left 29">
            <a:extLst>
              <a:ext uri="{FF2B5EF4-FFF2-40B4-BE49-F238E27FC236}">
                <a16:creationId xmlns:a16="http://schemas.microsoft.com/office/drawing/2014/main" id="{747CC2EA-C705-E8FD-DBED-64BDA3695075}"/>
              </a:ext>
            </a:extLst>
          </p:cNvPr>
          <p:cNvSpPr/>
          <p:nvPr/>
        </p:nvSpPr>
        <p:spPr>
          <a:xfrm rot="19713769">
            <a:off x="5269183" y="6674700"/>
            <a:ext cx="2010359" cy="1036154"/>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IF</a:t>
            </a:r>
            <a:r>
              <a:rPr lang="en-US" sz="800" dirty="0">
                <a:solidFill>
                  <a:schemeClr val="tx1"/>
                </a:solidFill>
              </a:rPr>
              <a:t> the student has continued the project, the poster MUST focus on the work from the current ISEF year’s published time frame.</a:t>
            </a:r>
            <a:endParaRPr lang="en-US" sz="800" b="1" dirty="0">
              <a:solidFill>
                <a:schemeClr val="tx1"/>
              </a:solidFill>
            </a:endParaRPr>
          </a:p>
        </p:txBody>
      </p:sp>
      <p:sp>
        <p:nvSpPr>
          <p:cNvPr id="2" name="Arrow: Left 1">
            <a:extLst>
              <a:ext uri="{FF2B5EF4-FFF2-40B4-BE49-F238E27FC236}">
                <a16:creationId xmlns:a16="http://schemas.microsoft.com/office/drawing/2014/main" id="{F6F4FCF6-97F4-3E85-F546-BB89DD48AD52}"/>
              </a:ext>
            </a:extLst>
          </p:cNvPr>
          <p:cNvSpPr/>
          <p:nvPr/>
        </p:nvSpPr>
        <p:spPr>
          <a:xfrm rot="20869186">
            <a:off x="2207977" y="6720208"/>
            <a:ext cx="1266124" cy="635914"/>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The date the student started collecting data</a:t>
            </a:r>
          </a:p>
        </p:txBody>
      </p:sp>
      <p:cxnSp>
        <p:nvCxnSpPr>
          <p:cNvPr id="6" name="Straight Connector 5">
            <a:extLst>
              <a:ext uri="{FF2B5EF4-FFF2-40B4-BE49-F238E27FC236}">
                <a16:creationId xmlns:a16="http://schemas.microsoft.com/office/drawing/2014/main" id="{0379144B-5841-E371-7149-10744D9EEE35}"/>
              </a:ext>
            </a:extLst>
          </p:cNvPr>
          <p:cNvCxnSpPr/>
          <p:nvPr/>
        </p:nvCxnSpPr>
        <p:spPr>
          <a:xfrm>
            <a:off x="4495070" y="923192"/>
            <a:ext cx="53633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24DB0A-1B43-A47A-AC32-E07C0832B3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3" name="object 3"/>
          <p:cNvSpPr txBox="1"/>
          <p:nvPr/>
        </p:nvSpPr>
        <p:spPr>
          <a:xfrm>
            <a:off x="7113869" y="9795192"/>
            <a:ext cx="361950" cy="13208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700" b="0" i="0" u="none" strike="noStrike" kern="0" cap="none" spc="0" normalizeH="0" baseline="0" noProof="0" dirty="0">
                <a:ln>
                  <a:noFill/>
                </a:ln>
                <a:solidFill>
                  <a:srgbClr val="231F20"/>
                </a:solidFill>
                <a:effectLst/>
                <a:uLnTx/>
                <a:uFillTx/>
                <a:latin typeface="Arial"/>
                <a:cs typeface="Arial"/>
              </a:rPr>
              <a:t>Page</a:t>
            </a:r>
            <a:r>
              <a:rPr kumimoji="0" sz="700" b="0" i="0" u="none" strike="noStrike" kern="0" cap="none" spc="-30" normalizeH="0" baseline="0" noProof="0" dirty="0">
                <a:ln>
                  <a:noFill/>
                </a:ln>
                <a:solidFill>
                  <a:srgbClr val="231F20"/>
                </a:solidFill>
                <a:effectLst/>
                <a:uLnTx/>
                <a:uFillTx/>
                <a:latin typeface="Arial"/>
                <a:cs typeface="Arial"/>
              </a:rPr>
              <a:t> </a:t>
            </a:r>
            <a:r>
              <a:rPr kumimoji="0" sz="700" b="0" i="0" u="none" strike="noStrike" kern="0" cap="none" spc="-25" normalizeH="0" baseline="0" noProof="0" dirty="0">
                <a:ln>
                  <a:noFill/>
                </a:ln>
                <a:solidFill>
                  <a:srgbClr val="231F20"/>
                </a:solidFill>
                <a:effectLst/>
                <a:uLnTx/>
                <a:uFillTx/>
                <a:latin typeface="Arial"/>
                <a:cs typeface="Arial"/>
              </a:rPr>
              <a:t>33</a:t>
            </a:r>
            <a:endParaRPr kumimoji="0" sz="700" b="0" i="0" u="none" strike="noStrike" kern="0" cap="none" spc="0" normalizeH="0" baseline="0" noProof="0">
              <a:ln>
                <a:noFill/>
              </a:ln>
              <a:solidFill>
                <a:sysClr val="windowText" lastClr="000000"/>
              </a:solidFill>
              <a:effectLst/>
              <a:uLnTx/>
              <a:uFillTx/>
              <a:latin typeface="Arial"/>
              <a:cs typeface="Arial"/>
            </a:endParaRPr>
          </a:p>
        </p:txBody>
      </p:sp>
      <p:sp>
        <p:nvSpPr>
          <p:cNvPr id="8" name="Rectangle 7">
            <a:extLst>
              <a:ext uri="{FF2B5EF4-FFF2-40B4-BE49-F238E27FC236}">
                <a16:creationId xmlns:a16="http://schemas.microsoft.com/office/drawing/2014/main" id="{A3690185-9312-EB3E-5D22-AE3D78218405}"/>
              </a:ext>
            </a:extLst>
          </p:cNvPr>
          <p:cNvSpPr/>
          <p:nvPr/>
        </p:nvSpPr>
        <p:spPr>
          <a:xfrm>
            <a:off x="4853354" y="4818185"/>
            <a:ext cx="2802206" cy="5120517"/>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a:ea typeface="+mn-ea"/>
                <a:cs typeface="+mn-cs"/>
              </a:rPr>
              <a:t>The research plan is the most important document because it provides the regional SRC/IRB committee the necessary details of the planned research.</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a:ea typeface="+mn-ea"/>
                <a:cs typeface="+mn-cs"/>
              </a:rPr>
              <a:t>This detailed description of the research guides the SRC/IRB to be able to determine if the proper forms were completed and if they contain the correct information.</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a:ea typeface="+mn-ea"/>
                <a:cs typeface="+mn-cs"/>
              </a:rPr>
              <a:t>MUST</a:t>
            </a:r>
            <a:r>
              <a:rPr kumimoji="0" lang="en-US" sz="1200" b="0" i="0" u="none" strike="noStrike" kern="0" cap="none" spc="0" normalizeH="0" baseline="0" noProof="0" dirty="0">
                <a:ln>
                  <a:noFill/>
                </a:ln>
                <a:solidFill>
                  <a:prstClr val="black"/>
                </a:solidFill>
                <a:effectLst/>
                <a:uLnTx/>
                <a:uFillTx/>
                <a:latin typeface="Calibri"/>
                <a:ea typeface="+mn-ea"/>
                <a:cs typeface="+mn-cs"/>
              </a:rPr>
              <a:t> be </a:t>
            </a:r>
            <a:r>
              <a:rPr kumimoji="0" lang="en-US" sz="1200" b="1" i="0" u="none" strike="noStrike" kern="0" cap="none" spc="0" normalizeH="0" baseline="0" noProof="0" dirty="0">
                <a:ln>
                  <a:noFill/>
                </a:ln>
                <a:solidFill>
                  <a:prstClr val="black"/>
                </a:solidFill>
                <a:effectLst/>
                <a:uLnTx/>
                <a:uFillTx/>
                <a:latin typeface="Calibri"/>
                <a:ea typeface="+mn-ea"/>
                <a:cs typeface="+mn-cs"/>
              </a:rPr>
              <a:t>VERY</a:t>
            </a:r>
            <a:r>
              <a:rPr kumimoji="0" lang="en-US" sz="1200" b="0" i="0" u="none" strike="noStrike" kern="0" cap="none" spc="0" normalizeH="0" baseline="0" noProof="0" dirty="0">
                <a:ln>
                  <a:noFill/>
                </a:ln>
                <a:solidFill>
                  <a:prstClr val="black"/>
                </a:solidFill>
                <a:effectLst/>
                <a:uLnTx/>
                <a:uFillTx/>
                <a:latin typeface="Calibri"/>
                <a:ea typeface="+mn-ea"/>
                <a:cs typeface="+mn-cs"/>
              </a:rPr>
              <a:t> detailed and clearly delineate the role of the student vs. the role of any mentors or other researchers.</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a:ea typeface="+mn-ea"/>
                <a:cs typeface="+mn-cs"/>
              </a:rPr>
              <a:t>The entire RP </a:t>
            </a:r>
            <a:r>
              <a:rPr kumimoji="0" lang="en-US" sz="1200" b="1" i="0" u="none" strike="noStrike" kern="0" cap="none" spc="0" normalizeH="0" baseline="0" noProof="0" dirty="0">
                <a:ln>
                  <a:noFill/>
                </a:ln>
                <a:solidFill>
                  <a:prstClr val="black"/>
                </a:solidFill>
                <a:effectLst/>
                <a:uLnTx/>
                <a:uFillTx/>
                <a:latin typeface="Calibri"/>
                <a:ea typeface="+mn-ea"/>
                <a:cs typeface="+mn-cs"/>
              </a:rPr>
              <a:t>MUST</a:t>
            </a:r>
            <a:r>
              <a:rPr kumimoji="0" lang="en-US" sz="1200" b="0" i="0" u="none" strike="noStrike" kern="0" cap="none" spc="0" normalizeH="0" baseline="0" noProof="0" dirty="0">
                <a:ln>
                  <a:noFill/>
                </a:ln>
                <a:solidFill>
                  <a:prstClr val="black"/>
                </a:solidFill>
                <a:effectLst/>
                <a:uLnTx/>
                <a:uFillTx/>
                <a:latin typeface="Calibri"/>
                <a:ea typeface="+mn-ea"/>
                <a:cs typeface="+mn-cs"/>
              </a:rPr>
              <a:t> be in </a:t>
            </a:r>
            <a:r>
              <a:rPr kumimoji="0" lang="en-US" sz="1200" b="1" i="0" u="none" strike="noStrike" kern="0" cap="none" spc="0" normalizeH="0" baseline="0" noProof="0" dirty="0">
                <a:ln>
                  <a:noFill/>
                </a:ln>
                <a:solidFill>
                  <a:prstClr val="black"/>
                </a:solidFill>
                <a:effectLst/>
                <a:uLnTx/>
                <a:uFillTx/>
                <a:latin typeface="Calibri"/>
                <a:ea typeface="+mn-ea"/>
                <a:cs typeface="+mn-cs"/>
              </a:rPr>
              <a:t>FUTURE</a:t>
            </a:r>
            <a:r>
              <a:rPr kumimoji="0" lang="en-US" sz="1200" b="0" i="0" u="none" strike="noStrike" kern="0" cap="none" spc="0" normalizeH="0" baseline="0" noProof="0" dirty="0">
                <a:ln>
                  <a:noFill/>
                </a:ln>
                <a:solidFill>
                  <a:prstClr val="black"/>
                </a:solidFill>
                <a:effectLst/>
                <a:uLnTx/>
                <a:uFillTx/>
                <a:latin typeface="Calibri"/>
                <a:ea typeface="+mn-ea"/>
                <a:cs typeface="+mn-cs"/>
              </a:rPr>
              <a:t> tense!!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a:ea typeface="+mn-ea"/>
                <a:cs typeface="+mn-cs"/>
              </a:rPr>
              <a:t>Protocol forms packet must include tentative and actual start dates (1A), a detailed research plan, all work site information (1A &amp; other forms as indicated), and clear identification of the student and mentor roles.</a:t>
            </a:r>
          </a:p>
          <a:p>
            <a:pPr marL="0" marR="0" lvl="0" indent="0" algn="l" defTabSz="914400" eaLnBrk="1" fontAlgn="auto" latinLnBrk="0" hangingPunct="1">
              <a:lnSpc>
                <a:spcPct val="100000"/>
              </a:lnSpc>
              <a:spcBef>
                <a:spcPts val="0"/>
              </a:spcBef>
              <a:spcAft>
                <a:spcPts val="0"/>
              </a:spcAft>
              <a:buClrTx/>
              <a:buSzTx/>
              <a:buFontTx/>
              <a:buNone/>
              <a:tabLst/>
              <a:defRPr/>
            </a:pPr>
            <a:endParaRPr lang="en-US" sz="1200" kern="0" dirty="0">
              <a:solidFill>
                <a:prstClr val="black"/>
              </a:solidFill>
              <a:latin typeface="Calibri"/>
            </a:endParaRPr>
          </a:p>
          <a:p>
            <a:pPr lvl="0" defTabSz="914400">
              <a:defRPr/>
            </a:pPr>
            <a:r>
              <a:rPr kumimoji="0" lang="en-US" sz="1200" b="1" i="0" u="none" strike="noStrike" kern="0" cap="none" spc="0" normalizeH="0" baseline="0" noProof="0" dirty="0">
                <a:ln>
                  <a:noFill/>
                </a:ln>
                <a:solidFill>
                  <a:prstClr val="black"/>
                </a:solidFill>
                <a:effectLst/>
                <a:uLnTx/>
                <a:uFillTx/>
                <a:latin typeface="Calibri"/>
                <a:ea typeface="+mn-ea"/>
                <a:cs typeface="+mn-cs"/>
              </a:rPr>
              <a:t>** See Examples in the ASRT Booklet and in the ASRT Digital </a:t>
            </a:r>
            <a:r>
              <a:rPr lang="en-US" sz="1200" b="1" kern="0" dirty="0">
                <a:solidFill>
                  <a:prstClr val="black"/>
                </a:solidFill>
              </a:rPr>
              <a:t>Folder “</a:t>
            </a:r>
            <a:r>
              <a:rPr lang="en-US" sz="1200" b="1" i="1" kern="0" dirty="0">
                <a:solidFill>
                  <a:prstClr val="black"/>
                </a:solidFill>
              </a:rPr>
              <a:t>COMPETITIONS (Info and Forms)”</a:t>
            </a:r>
            <a:endParaRPr kumimoji="0" lang="en-US" sz="1200" b="1" i="1" u="none" strike="noStrike" kern="0" cap="none" spc="0" normalizeH="0" baseline="0" noProof="0" dirty="0">
              <a:ln>
                <a:noFill/>
              </a:ln>
              <a:solidFill>
                <a:prstClr val="black"/>
              </a:solidFill>
              <a:effectLst/>
              <a:uLnTx/>
              <a:uFillTx/>
              <a:latin typeface="Calibri"/>
              <a:ea typeface="+mn-ea"/>
              <a:cs typeface="+mn-cs"/>
            </a:endParaRPr>
          </a:p>
        </p:txBody>
      </p:sp>
      <p:sp>
        <p:nvSpPr>
          <p:cNvPr id="6" name="Arrow: Left 5">
            <a:extLst>
              <a:ext uri="{FF2B5EF4-FFF2-40B4-BE49-F238E27FC236}">
                <a16:creationId xmlns:a16="http://schemas.microsoft.com/office/drawing/2014/main" id="{3D7B5523-707F-0254-C56C-90A8CC766FDF}"/>
              </a:ext>
            </a:extLst>
          </p:cNvPr>
          <p:cNvSpPr/>
          <p:nvPr/>
        </p:nvSpPr>
        <p:spPr>
          <a:xfrm rot="20030024">
            <a:off x="4041782" y="2757409"/>
            <a:ext cx="2230375" cy="1223954"/>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This is a new section that must be filled out explaining any help that the student WILL receive including from AI.</a:t>
            </a:r>
          </a:p>
        </p:txBody>
      </p:sp>
      <p:cxnSp>
        <p:nvCxnSpPr>
          <p:cNvPr id="7" name="Straight Connector 6">
            <a:extLst>
              <a:ext uri="{FF2B5EF4-FFF2-40B4-BE49-F238E27FC236}">
                <a16:creationId xmlns:a16="http://schemas.microsoft.com/office/drawing/2014/main" id="{302DBE80-662E-50BE-82DD-FB717BC79D09}"/>
              </a:ext>
            </a:extLst>
          </p:cNvPr>
          <p:cNvCxnSpPr/>
          <p:nvPr/>
        </p:nvCxnSpPr>
        <p:spPr>
          <a:xfrm>
            <a:off x="5805124" y="896815"/>
            <a:ext cx="53633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5406EB-2FE1-7E72-FA5E-0BF679FEDE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35" name="Arrow: Left 34">
            <a:extLst>
              <a:ext uri="{FF2B5EF4-FFF2-40B4-BE49-F238E27FC236}">
                <a16:creationId xmlns:a16="http://schemas.microsoft.com/office/drawing/2014/main" id="{D0352900-9241-A949-8148-9B8A5BFD5DE3}"/>
              </a:ext>
            </a:extLst>
          </p:cNvPr>
          <p:cNvSpPr/>
          <p:nvPr/>
        </p:nvSpPr>
        <p:spPr>
          <a:xfrm rot="19976592">
            <a:off x="5515811" y="2308569"/>
            <a:ext cx="1843521" cy="815631"/>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This MUST be dated </a:t>
            </a:r>
            <a:r>
              <a:rPr lang="en-US" sz="800" b="1" dirty="0">
                <a:solidFill>
                  <a:schemeClr val="tx1"/>
                </a:solidFill>
              </a:rPr>
              <a:t>BEFORE</a:t>
            </a:r>
            <a:r>
              <a:rPr lang="en-US" sz="800" dirty="0">
                <a:solidFill>
                  <a:schemeClr val="tx1"/>
                </a:solidFill>
              </a:rPr>
              <a:t> the “Actual Start Date” on Form 1A</a:t>
            </a:r>
          </a:p>
        </p:txBody>
      </p:sp>
      <p:sp>
        <p:nvSpPr>
          <p:cNvPr id="36" name="Arrow: Left 35">
            <a:extLst>
              <a:ext uri="{FF2B5EF4-FFF2-40B4-BE49-F238E27FC236}">
                <a16:creationId xmlns:a16="http://schemas.microsoft.com/office/drawing/2014/main" id="{3FCC5259-3467-0D12-6B85-615D75DA8BF7}"/>
              </a:ext>
            </a:extLst>
          </p:cNvPr>
          <p:cNvSpPr/>
          <p:nvPr/>
        </p:nvSpPr>
        <p:spPr>
          <a:xfrm rot="19976592">
            <a:off x="5463255" y="3270252"/>
            <a:ext cx="1843521" cy="815631"/>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This MUST be dated </a:t>
            </a:r>
            <a:r>
              <a:rPr lang="en-US" sz="800" b="1" dirty="0">
                <a:solidFill>
                  <a:schemeClr val="tx1"/>
                </a:solidFill>
              </a:rPr>
              <a:t>BEFORE</a:t>
            </a:r>
            <a:r>
              <a:rPr lang="en-US" sz="800" dirty="0">
                <a:solidFill>
                  <a:schemeClr val="tx1"/>
                </a:solidFill>
              </a:rPr>
              <a:t> the “Actual Start Date” on Form 1A</a:t>
            </a:r>
          </a:p>
        </p:txBody>
      </p:sp>
      <p:sp>
        <p:nvSpPr>
          <p:cNvPr id="37" name="Multiplication Sign 36">
            <a:extLst>
              <a:ext uri="{FF2B5EF4-FFF2-40B4-BE49-F238E27FC236}">
                <a16:creationId xmlns:a16="http://schemas.microsoft.com/office/drawing/2014/main" id="{A8D00D89-DB14-55A1-0331-943D7D838810}"/>
              </a:ext>
            </a:extLst>
          </p:cNvPr>
          <p:cNvSpPr/>
          <p:nvPr/>
        </p:nvSpPr>
        <p:spPr>
          <a:xfrm>
            <a:off x="-98522" y="4662065"/>
            <a:ext cx="4132999" cy="3651195"/>
          </a:xfrm>
          <a:prstGeom prst="mathMultiply">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DO NOT write anything </a:t>
            </a:r>
          </a:p>
          <a:p>
            <a:pPr algn="ctr"/>
            <a:r>
              <a:rPr lang="en-US" sz="1000" b="1" dirty="0">
                <a:solidFill>
                  <a:schemeClr val="tx1"/>
                </a:solidFill>
              </a:rPr>
              <a:t>In this space unless you</a:t>
            </a:r>
          </a:p>
          <a:p>
            <a:pPr algn="ctr"/>
            <a:r>
              <a:rPr lang="en-US" sz="1000" b="1" dirty="0">
                <a:solidFill>
                  <a:schemeClr val="tx1"/>
                </a:solidFill>
              </a:rPr>
              <a:t>Are the SRC/IRB Chair or </a:t>
            </a:r>
          </a:p>
          <a:p>
            <a:pPr algn="ctr"/>
            <a:r>
              <a:rPr lang="en-US" sz="1000" b="1" dirty="0">
                <a:solidFill>
                  <a:schemeClr val="tx1"/>
                </a:solidFill>
              </a:rPr>
              <a:t>their Designee.</a:t>
            </a:r>
          </a:p>
        </p:txBody>
      </p:sp>
      <p:sp>
        <p:nvSpPr>
          <p:cNvPr id="38" name="Multiplication Sign 37">
            <a:extLst>
              <a:ext uri="{FF2B5EF4-FFF2-40B4-BE49-F238E27FC236}">
                <a16:creationId xmlns:a16="http://schemas.microsoft.com/office/drawing/2014/main" id="{554C493E-6294-2EFB-33DF-DA8E726BCABA}"/>
              </a:ext>
            </a:extLst>
          </p:cNvPr>
          <p:cNvSpPr/>
          <p:nvPr/>
        </p:nvSpPr>
        <p:spPr>
          <a:xfrm>
            <a:off x="3639401" y="4648200"/>
            <a:ext cx="4132999" cy="3651195"/>
          </a:xfrm>
          <a:prstGeom prst="mathMultiply">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DO NOT write </a:t>
            </a:r>
          </a:p>
          <a:p>
            <a:pPr algn="ctr"/>
            <a:r>
              <a:rPr lang="en-US" sz="1400" b="1" dirty="0">
                <a:solidFill>
                  <a:schemeClr val="tx1"/>
                </a:solidFill>
              </a:rPr>
              <a:t>anything in this</a:t>
            </a:r>
          </a:p>
          <a:p>
            <a:pPr algn="ctr"/>
            <a:r>
              <a:rPr lang="en-US" sz="1400" b="1" dirty="0">
                <a:solidFill>
                  <a:schemeClr val="tx1"/>
                </a:solidFill>
              </a:rPr>
              <a:t>space.</a:t>
            </a:r>
          </a:p>
        </p:txBody>
      </p:sp>
      <p:sp>
        <p:nvSpPr>
          <p:cNvPr id="39" name="Multiplication Sign 38">
            <a:extLst>
              <a:ext uri="{FF2B5EF4-FFF2-40B4-BE49-F238E27FC236}">
                <a16:creationId xmlns:a16="http://schemas.microsoft.com/office/drawing/2014/main" id="{7610C7B0-5B4A-B845-A4A0-48D5201963C8}"/>
              </a:ext>
            </a:extLst>
          </p:cNvPr>
          <p:cNvSpPr/>
          <p:nvPr/>
        </p:nvSpPr>
        <p:spPr>
          <a:xfrm>
            <a:off x="1885731" y="7883398"/>
            <a:ext cx="3325915" cy="2164133"/>
          </a:xfrm>
          <a:prstGeom prst="mathMultiply">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DO NOT write </a:t>
            </a:r>
          </a:p>
          <a:p>
            <a:pPr algn="ctr"/>
            <a:r>
              <a:rPr lang="en-US" sz="1000" b="1" dirty="0">
                <a:solidFill>
                  <a:schemeClr val="tx1"/>
                </a:solidFill>
              </a:rPr>
              <a:t>anything in this</a:t>
            </a:r>
          </a:p>
          <a:p>
            <a:pPr algn="ctr"/>
            <a:r>
              <a:rPr lang="en-US" sz="1000" b="1" dirty="0">
                <a:solidFill>
                  <a:schemeClr val="tx1"/>
                </a:solidFill>
              </a:rPr>
              <a:t>space.</a:t>
            </a:r>
          </a:p>
        </p:txBody>
      </p:sp>
      <p:cxnSp>
        <p:nvCxnSpPr>
          <p:cNvPr id="4" name="Straight Connector 3">
            <a:extLst>
              <a:ext uri="{FF2B5EF4-FFF2-40B4-BE49-F238E27FC236}">
                <a16:creationId xmlns:a16="http://schemas.microsoft.com/office/drawing/2014/main" id="{DC37AD7C-AFE3-28FC-0FE7-DB43DF767D5C}"/>
              </a:ext>
            </a:extLst>
          </p:cNvPr>
          <p:cNvCxnSpPr/>
          <p:nvPr/>
        </p:nvCxnSpPr>
        <p:spPr>
          <a:xfrm>
            <a:off x="5005024" y="870438"/>
            <a:ext cx="5363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0B88F1-32D0-F8DE-D6C3-1BAF81C180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4" name="Arrow: Left 3">
            <a:extLst>
              <a:ext uri="{FF2B5EF4-FFF2-40B4-BE49-F238E27FC236}">
                <a16:creationId xmlns:a16="http://schemas.microsoft.com/office/drawing/2014/main" id="{B6B855CF-1C56-9011-5FC9-8358B1CC392B}"/>
              </a:ext>
            </a:extLst>
          </p:cNvPr>
          <p:cNvSpPr/>
          <p:nvPr/>
        </p:nvSpPr>
        <p:spPr>
          <a:xfrm>
            <a:off x="1387721" y="2052571"/>
            <a:ext cx="3553556" cy="409276"/>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Calibri"/>
                <a:ea typeface="+mn-ea"/>
                <a:cs typeface="+mn-cs"/>
              </a:rPr>
              <a:t>This is usually the research teacher . NOT the project mentor if there is one.</a:t>
            </a:r>
          </a:p>
        </p:txBody>
      </p:sp>
      <p:sp>
        <p:nvSpPr>
          <p:cNvPr id="5" name="Arrow: Left 4">
            <a:extLst>
              <a:ext uri="{FF2B5EF4-FFF2-40B4-BE49-F238E27FC236}">
                <a16:creationId xmlns:a16="http://schemas.microsoft.com/office/drawing/2014/main" id="{4A8BF45A-2FE8-8E49-0FED-3C1E1DDCB109}"/>
              </a:ext>
            </a:extLst>
          </p:cNvPr>
          <p:cNvSpPr/>
          <p:nvPr/>
        </p:nvSpPr>
        <p:spPr>
          <a:xfrm>
            <a:off x="1548914" y="3119371"/>
            <a:ext cx="3553556" cy="409276"/>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Calibri"/>
                <a:ea typeface="+mn-ea"/>
                <a:cs typeface="+mn-cs"/>
              </a:rPr>
              <a:t>This is usually the scientific mentor. NOT the teacher.</a:t>
            </a:r>
          </a:p>
        </p:txBody>
      </p:sp>
      <p:sp>
        <p:nvSpPr>
          <p:cNvPr id="6" name="Arrow: Left 5">
            <a:extLst>
              <a:ext uri="{FF2B5EF4-FFF2-40B4-BE49-F238E27FC236}">
                <a16:creationId xmlns:a16="http://schemas.microsoft.com/office/drawing/2014/main" id="{B79DB18E-6AC8-FCA3-EE46-6C81D90859B4}"/>
              </a:ext>
            </a:extLst>
          </p:cNvPr>
          <p:cNvSpPr/>
          <p:nvPr/>
        </p:nvSpPr>
        <p:spPr>
          <a:xfrm>
            <a:off x="1622183" y="4186171"/>
            <a:ext cx="4470886" cy="409276"/>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Calibri"/>
                <a:ea typeface="+mn-ea"/>
                <a:cs typeface="+mn-cs"/>
              </a:rPr>
              <a:t>This </a:t>
            </a:r>
            <a:r>
              <a:rPr lang="en-US" sz="800" kern="0" dirty="0">
                <a:solidFill>
                  <a:prstClr val="black"/>
                </a:solidFill>
                <a:latin typeface="Calibri"/>
              </a:rPr>
              <a:t>may be a lab scientist if the main</a:t>
            </a:r>
            <a:r>
              <a:rPr kumimoji="0" lang="en-US" sz="800" b="0" i="0" u="none" strike="noStrike" kern="0" cap="none" spc="0" normalizeH="0" baseline="0" noProof="0" dirty="0">
                <a:ln>
                  <a:noFill/>
                </a:ln>
                <a:solidFill>
                  <a:prstClr val="black"/>
                </a:solidFill>
                <a:effectLst/>
                <a:uLnTx/>
                <a:uFillTx/>
                <a:latin typeface="Calibri"/>
                <a:ea typeface="+mn-ea"/>
                <a:cs typeface="+mn-cs"/>
              </a:rPr>
              <a:t> scientific mentor did not directly supervise the student</a:t>
            </a:r>
          </a:p>
        </p:txBody>
      </p:sp>
      <p:sp>
        <p:nvSpPr>
          <p:cNvPr id="7" name="Arrow: Left 6">
            <a:extLst>
              <a:ext uri="{FF2B5EF4-FFF2-40B4-BE49-F238E27FC236}">
                <a16:creationId xmlns:a16="http://schemas.microsoft.com/office/drawing/2014/main" id="{96DEB6EB-CF20-207B-C86E-154C0CFFA37F}"/>
              </a:ext>
            </a:extLst>
          </p:cNvPr>
          <p:cNvSpPr/>
          <p:nvPr/>
        </p:nvSpPr>
        <p:spPr>
          <a:xfrm>
            <a:off x="2891938" y="6321693"/>
            <a:ext cx="1481501" cy="409276"/>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Calibri"/>
                <a:ea typeface="+mn-ea"/>
                <a:cs typeface="+mn-cs"/>
              </a:rPr>
              <a:t>This is new as of 2027</a:t>
            </a:r>
          </a:p>
        </p:txBody>
      </p:sp>
      <p:sp>
        <p:nvSpPr>
          <p:cNvPr id="8" name="Arrow: Left 7">
            <a:extLst>
              <a:ext uri="{FF2B5EF4-FFF2-40B4-BE49-F238E27FC236}">
                <a16:creationId xmlns:a16="http://schemas.microsoft.com/office/drawing/2014/main" id="{C86FD0DD-F821-9552-5750-08C6E5964DEB}"/>
              </a:ext>
            </a:extLst>
          </p:cNvPr>
          <p:cNvSpPr/>
          <p:nvPr/>
        </p:nvSpPr>
        <p:spPr>
          <a:xfrm>
            <a:off x="2927107" y="7387016"/>
            <a:ext cx="1481501" cy="409276"/>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Calibri"/>
                <a:ea typeface="+mn-ea"/>
                <a:cs typeface="+mn-cs"/>
              </a:rPr>
              <a:t>This is new as of 2027</a:t>
            </a:r>
          </a:p>
        </p:txBody>
      </p:sp>
      <p:cxnSp>
        <p:nvCxnSpPr>
          <p:cNvPr id="9" name="Straight Connector 8">
            <a:extLst>
              <a:ext uri="{FF2B5EF4-FFF2-40B4-BE49-F238E27FC236}">
                <a16:creationId xmlns:a16="http://schemas.microsoft.com/office/drawing/2014/main" id="{FA51C6C9-DB96-1A2D-2138-418DC28453FC}"/>
              </a:ext>
            </a:extLst>
          </p:cNvPr>
          <p:cNvCxnSpPr>
            <a:cxnSpLocks/>
          </p:cNvCxnSpPr>
          <p:nvPr/>
        </p:nvCxnSpPr>
        <p:spPr>
          <a:xfrm>
            <a:off x="4976447" y="975946"/>
            <a:ext cx="94956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C594D4-AB67-6DF3-C375-CA6179FE28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4" name="Rectangle 3">
            <a:extLst>
              <a:ext uri="{FF2B5EF4-FFF2-40B4-BE49-F238E27FC236}">
                <a16:creationId xmlns:a16="http://schemas.microsoft.com/office/drawing/2014/main" id="{ACB9BDBF-1FA3-FA72-7692-EA7A6E2C7483}"/>
              </a:ext>
            </a:extLst>
          </p:cNvPr>
          <p:cNvSpPr/>
          <p:nvPr/>
        </p:nvSpPr>
        <p:spPr>
          <a:xfrm>
            <a:off x="4484077" y="1160585"/>
            <a:ext cx="3059722" cy="1019907"/>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0000"/>
                </a:solidFill>
                <a:effectLst/>
                <a:uLnTx/>
                <a:uFillTx/>
                <a:latin typeface="Calibri"/>
                <a:ea typeface="+mn-ea"/>
                <a:cs typeface="+mn-cs"/>
              </a:rPr>
              <a:t>The information on this form will supplement the research plan/proposal. </a:t>
            </a:r>
          </a:p>
          <a:p>
            <a:pPr marL="0" marR="0" lvl="0" indent="0" algn="l" defTabSz="914400" eaLnBrk="1" fontAlgn="auto" latinLnBrk="0" hangingPunct="1">
              <a:lnSpc>
                <a:spcPct val="100000"/>
              </a:lnSpc>
              <a:spcBef>
                <a:spcPts val="0"/>
              </a:spcBef>
              <a:spcAft>
                <a:spcPts val="0"/>
              </a:spcAft>
              <a:buClrTx/>
              <a:buSzTx/>
              <a:buFontTx/>
              <a:buNone/>
              <a:tabLst/>
              <a:defRPr/>
            </a:pPr>
            <a:r>
              <a:rPr lang="en-US" sz="1200" kern="0" dirty="0">
                <a:solidFill>
                  <a:srgbClr val="FF0000"/>
                </a:solidFill>
                <a:latin typeface="Calibri"/>
              </a:rPr>
              <a:t>All information on this form should be in future tense</a:t>
            </a:r>
            <a:endParaRPr kumimoji="0" lang="en-US" sz="1200" b="0" i="0" u="none" strike="noStrike" kern="0" cap="none" spc="0" normalizeH="0" baseline="0" noProof="0" dirty="0">
              <a:ln>
                <a:noFill/>
              </a:ln>
              <a:solidFill>
                <a:srgbClr val="FF0000"/>
              </a:solidFill>
              <a:effectLst/>
              <a:uLnTx/>
              <a:uFillTx/>
              <a:latin typeface="Calibri"/>
              <a:ea typeface="+mn-ea"/>
              <a:cs typeface="+mn-cs"/>
            </a:endParaRPr>
          </a:p>
        </p:txBody>
      </p:sp>
      <p:sp>
        <p:nvSpPr>
          <p:cNvPr id="5" name="Arrow: Left 4">
            <a:extLst>
              <a:ext uri="{FF2B5EF4-FFF2-40B4-BE49-F238E27FC236}">
                <a16:creationId xmlns:a16="http://schemas.microsoft.com/office/drawing/2014/main" id="{4F2955DE-78C8-7A40-8466-B14E8BBF62F2}"/>
              </a:ext>
            </a:extLst>
          </p:cNvPr>
          <p:cNvSpPr/>
          <p:nvPr/>
        </p:nvSpPr>
        <p:spPr>
          <a:xfrm rot="19936125">
            <a:off x="2360524" y="8187084"/>
            <a:ext cx="1692964" cy="998283"/>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MUST be dated </a:t>
            </a:r>
            <a:r>
              <a:rPr kumimoji="0" lang="en-US" sz="1000" b="1" i="0" u="none" strike="noStrike" kern="0" cap="none" spc="0" normalizeH="0" baseline="0" noProof="0" dirty="0">
                <a:ln>
                  <a:noFill/>
                </a:ln>
                <a:solidFill>
                  <a:prstClr val="black"/>
                </a:solidFill>
                <a:effectLst/>
                <a:uLnTx/>
                <a:uFillTx/>
                <a:latin typeface="Calibri"/>
                <a:ea typeface="+mn-ea"/>
                <a:cs typeface="+mn-cs"/>
              </a:rPr>
              <a:t>BEFORE</a:t>
            </a:r>
            <a:r>
              <a:rPr kumimoji="0" lang="en-US" sz="1000" b="0" i="0" u="none" strike="noStrike" kern="0" cap="none" spc="0" normalizeH="0" baseline="0" noProof="0" dirty="0">
                <a:ln>
                  <a:noFill/>
                </a:ln>
                <a:solidFill>
                  <a:prstClr val="black"/>
                </a:solidFill>
                <a:effectLst/>
                <a:uLnTx/>
                <a:uFillTx/>
                <a:latin typeface="Calibri"/>
                <a:ea typeface="+mn-ea"/>
                <a:cs typeface="+mn-cs"/>
              </a:rPr>
              <a:t> the “Actual Start Date” on Form 1A.</a:t>
            </a:r>
          </a:p>
        </p:txBody>
      </p:sp>
      <p:sp>
        <p:nvSpPr>
          <p:cNvPr id="6" name="Arrow: Left 5">
            <a:extLst>
              <a:ext uri="{FF2B5EF4-FFF2-40B4-BE49-F238E27FC236}">
                <a16:creationId xmlns:a16="http://schemas.microsoft.com/office/drawing/2014/main" id="{8D1BCCDA-19C8-C33A-1FE8-0F066474B2E5}"/>
              </a:ext>
            </a:extLst>
          </p:cNvPr>
          <p:cNvSpPr/>
          <p:nvPr/>
        </p:nvSpPr>
        <p:spPr>
          <a:xfrm rot="21048959">
            <a:off x="1059922" y="8168398"/>
            <a:ext cx="1339201" cy="854958"/>
          </a:xfrm>
          <a:prstGeom prst="leftArrow">
            <a:avLst>
              <a:gd name="adj1" fmla="val 50000"/>
              <a:gd name="adj2" fmla="val 50046"/>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should be the  </a:t>
            </a:r>
            <a:r>
              <a:rPr kumimoji="0" lang="en-US" sz="1000" b="1" i="0" u="none" strike="noStrike" kern="0" cap="none" spc="0" normalizeH="0" baseline="0" noProof="0" dirty="0">
                <a:ln>
                  <a:noFill/>
                </a:ln>
                <a:solidFill>
                  <a:prstClr val="black"/>
                </a:solidFill>
                <a:effectLst/>
                <a:uLnTx/>
                <a:uFillTx/>
                <a:latin typeface="Calibri"/>
                <a:ea typeface="+mn-ea"/>
                <a:cs typeface="+mn-cs"/>
              </a:rPr>
              <a:t>MENTOR</a:t>
            </a:r>
            <a:r>
              <a:rPr kumimoji="0" lang="en-US" sz="1000" b="0" i="0" u="none" strike="noStrike" kern="0" cap="none" spc="0" normalizeH="0" baseline="0" noProof="0" dirty="0">
                <a:ln>
                  <a:noFill/>
                </a:ln>
                <a:solidFill>
                  <a:prstClr val="black"/>
                </a:solidFill>
                <a:effectLst/>
                <a:uLnTx/>
                <a:uFillTx/>
                <a:latin typeface="Calibri"/>
                <a:ea typeface="+mn-ea"/>
                <a:cs typeface="+mn-cs"/>
              </a:rPr>
              <a:t> and NOT the teacher.</a:t>
            </a:r>
          </a:p>
        </p:txBody>
      </p:sp>
      <p:cxnSp>
        <p:nvCxnSpPr>
          <p:cNvPr id="9" name="Straight Connector 8">
            <a:extLst>
              <a:ext uri="{FF2B5EF4-FFF2-40B4-BE49-F238E27FC236}">
                <a16:creationId xmlns:a16="http://schemas.microsoft.com/office/drawing/2014/main" id="{511733A8-559E-9E72-E471-A8D5DFA3E358}"/>
              </a:ext>
            </a:extLst>
          </p:cNvPr>
          <p:cNvCxnSpPr/>
          <p:nvPr/>
        </p:nvCxnSpPr>
        <p:spPr>
          <a:xfrm>
            <a:off x="4747848" y="1011115"/>
            <a:ext cx="53633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5528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C04EB8-EA15-2D9A-379C-3BBFBCFD23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22" name="Rectangle 21">
            <a:extLst>
              <a:ext uri="{FF2B5EF4-FFF2-40B4-BE49-F238E27FC236}">
                <a16:creationId xmlns:a16="http://schemas.microsoft.com/office/drawing/2014/main" id="{97E483E1-DAD5-4650-E55A-136910FA89B3}"/>
              </a:ext>
            </a:extLst>
          </p:cNvPr>
          <p:cNvSpPr/>
          <p:nvPr/>
        </p:nvSpPr>
        <p:spPr>
          <a:xfrm>
            <a:off x="4396155" y="3798277"/>
            <a:ext cx="3305908" cy="3897019"/>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0000"/>
                </a:solidFill>
                <a:effectLst/>
                <a:uLnTx/>
                <a:uFillTx/>
                <a:latin typeface="Calibri"/>
                <a:ea typeface="+mn-ea"/>
                <a:cs typeface="+mn-cs"/>
              </a:rPr>
              <a:t>-If any of the research was done at a standard research facility (college, pharmaceutical company, environmental test facility, etc.) or a facility where advanced research is allowed (certain high schools or local labs), the Form 1C is REQUIRED!</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0000"/>
                </a:solidFill>
                <a:effectLst/>
                <a:uLnTx/>
                <a:uFillTx/>
                <a:latin typeface="Calibri"/>
                <a:ea typeface="+mn-ea"/>
                <a:cs typeface="+mn-cs"/>
              </a:rPr>
              <a:t>- If the project is to be a data analysis only AND the data is publicly available, then nothing else is needed.</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0000"/>
                </a:solidFill>
                <a:effectLst/>
                <a:uLnTx/>
                <a:uFillTx/>
                <a:latin typeface="Calibri"/>
                <a:ea typeface="+mn-ea"/>
                <a:cs typeface="+mn-cs"/>
              </a:rPr>
              <a:t>-If data is covered by privacy rules/laws (ex: patient data) or from a private source (ex: proprietary data), the student MUST show documentation of how the data became available and how/why they were allowed to view it and study or analyze it.</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0000"/>
                </a:solidFill>
                <a:effectLst/>
                <a:uLnTx/>
                <a:uFillTx/>
                <a:latin typeface="Calibri"/>
                <a:ea typeface="+mn-ea"/>
                <a:cs typeface="+mn-cs"/>
              </a:rPr>
              <a:t>**The best thing to do is have the mentor/designated supervisor from the source organization send a short letter on their letterhead explaining that there were no HIPAA violations.  This is even if the data has been de-identified.</a:t>
            </a:r>
          </a:p>
        </p:txBody>
      </p:sp>
      <p:sp>
        <p:nvSpPr>
          <p:cNvPr id="23" name="Arrow: Left 22">
            <a:extLst>
              <a:ext uri="{FF2B5EF4-FFF2-40B4-BE49-F238E27FC236}">
                <a16:creationId xmlns:a16="http://schemas.microsoft.com/office/drawing/2014/main" id="{431DD9B7-A7F1-4632-AC83-65B87227DA72}"/>
              </a:ext>
            </a:extLst>
          </p:cNvPr>
          <p:cNvSpPr/>
          <p:nvPr/>
        </p:nvSpPr>
        <p:spPr>
          <a:xfrm>
            <a:off x="1815585" y="8084648"/>
            <a:ext cx="2000276" cy="764750"/>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should be the  </a:t>
            </a:r>
            <a:r>
              <a:rPr kumimoji="0" lang="en-US" sz="1000" b="1" i="0" u="none" strike="noStrike" kern="0" cap="none" spc="0" normalizeH="0" baseline="0" noProof="0" dirty="0">
                <a:ln>
                  <a:noFill/>
                </a:ln>
                <a:solidFill>
                  <a:prstClr val="black"/>
                </a:solidFill>
                <a:effectLst/>
                <a:uLnTx/>
                <a:uFillTx/>
                <a:latin typeface="Calibri"/>
                <a:ea typeface="+mn-ea"/>
                <a:cs typeface="+mn-cs"/>
              </a:rPr>
              <a:t>MENTOR</a:t>
            </a:r>
            <a:r>
              <a:rPr kumimoji="0" lang="en-US" sz="1000" b="0" i="0" u="none" strike="noStrike" kern="0" cap="none" spc="0" normalizeH="0" baseline="0" noProof="0" dirty="0">
                <a:ln>
                  <a:noFill/>
                </a:ln>
                <a:solidFill>
                  <a:prstClr val="black"/>
                </a:solidFill>
                <a:effectLst/>
                <a:uLnTx/>
                <a:uFillTx/>
                <a:latin typeface="Calibri"/>
                <a:ea typeface="+mn-ea"/>
                <a:cs typeface="+mn-cs"/>
              </a:rPr>
              <a:t> and NOT the teacher.</a:t>
            </a:r>
          </a:p>
        </p:txBody>
      </p:sp>
      <p:sp>
        <p:nvSpPr>
          <p:cNvPr id="24" name="Arrow: Left 23">
            <a:extLst>
              <a:ext uri="{FF2B5EF4-FFF2-40B4-BE49-F238E27FC236}">
                <a16:creationId xmlns:a16="http://schemas.microsoft.com/office/drawing/2014/main" id="{CA79BC28-A64F-C238-0EB4-C9F95E3F953A}"/>
              </a:ext>
            </a:extLst>
          </p:cNvPr>
          <p:cNvSpPr/>
          <p:nvPr/>
        </p:nvSpPr>
        <p:spPr>
          <a:xfrm rot="19871002">
            <a:off x="5935771" y="8067378"/>
            <a:ext cx="1542688" cy="989366"/>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MUST be dated </a:t>
            </a:r>
            <a:r>
              <a:rPr kumimoji="0" lang="en-US" sz="1000" b="1" i="0" u="none" strike="noStrike" kern="0" cap="none" spc="0" normalizeH="0" baseline="0" noProof="0" dirty="0">
                <a:ln>
                  <a:noFill/>
                </a:ln>
                <a:solidFill>
                  <a:prstClr val="black"/>
                </a:solidFill>
                <a:effectLst/>
                <a:uLnTx/>
                <a:uFillTx/>
                <a:latin typeface="Calibri"/>
                <a:ea typeface="+mn-ea"/>
                <a:cs typeface="+mn-cs"/>
              </a:rPr>
              <a:t>AFTER </a:t>
            </a:r>
            <a:r>
              <a:rPr kumimoji="0" lang="en-US" sz="1000" b="0" i="0" u="none" strike="noStrike" kern="0" cap="none" spc="0" normalizeH="0" baseline="0" noProof="0" dirty="0">
                <a:ln>
                  <a:noFill/>
                </a:ln>
                <a:solidFill>
                  <a:prstClr val="black"/>
                </a:solidFill>
                <a:effectLst/>
                <a:uLnTx/>
                <a:uFillTx/>
                <a:latin typeface="Calibri"/>
                <a:ea typeface="+mn-ea"/>
                <a:cs typeface="+mn-cs"/>
              </a:rPr>
              <a:t>the “End Date” on Form 1A.</a:t>
            </a:r>
          </a:p>
        </p:txBody>
      </p:sp>
      <p:cxnSp>
        <p:nvCxnSpPr>
          <p:cNvPr id="4" name="Straight Connector 3">
            <a:extLst>
              <a:ext uri="{FF2B5EF4-FFF2-40B4-BE49-F238E27FC236}">
                <a16:creationId xmlns:a16="http://schemas.microsoft.com/office/drawing/2014/main" id="{8E1360A3-8B9C-3C10-32D4-92902786CF1C}"/>
              </a:ext>
            </a:extLst>
          </p:cNvPr>
          <p:cNvCxnSpPr/>
          <p:nvPr/>
        </p:nvCxnSpPr>
        <p:spPr>
          <a:xfrm>
            <a:off x="4125794" y="1028699"/>
            <a:ext cx="53633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7526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84A0FF-70B4-D6E1-6267-1375BEDD05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29" name="Arrow: Left 28">
            <a:extLst>
              <a:ext uri="{FF2B5EF4-FFF2-40B4-BE49-F238E27FC236}">
                <a16:creationId xmlns:a16="http://schemas.microsoft.com/office/drawing/2014/main" id="{427BB375-581D-40DE-A1D1-EAA88E90A94D}"/>
              </a:ext>
            </a:extLst>
          </p:cNvPr>
          <p:cNvSpPr/>
          <p:nvPr/>
        </p:nvSpPr>
        <p:spPr>
          <a:xfrm rot="3080637">
            <a:off x="5939983" y="8489401"/>
            <a:ext cx="1582487" cy="1296716"/>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MUST be dated </a:t>
            </a:r>
            <a:r>
              <a:rPr kumimoji="0" lang="en-US" sz="1000" b="1" i="0" u="none" strike="noStrike" kern="0" cap="none" spc="0" normalizeH="0" baseline="0" noProof="0" dirty="0">
                <a:ln>
                  <a:noFill/>
                </a:ln>
                <a:solidFill>
                  <a:prstClr val="black"/>
                </a:solidFill>
                <a:effectLst/>
                <a:uLnTx/>
                <a:uFillTx/>
                <a:latin typeface="Calibri"/>
                <a:ea typeface="+mn-ea"/>
                <a:cs typeface="+mn-cs"/>
              </a:rPr>
              <a:t>BEFORE</a:t>
            </a:r>
            <a:r>
              <a:rPr kumimoji="0" lang="en-US" sz="1000" b="0" i="0" u="none" strike="noStrike" kern="0" cap="none" spc="0" normalizeH="0" baseline="0" noProof="0" dirty="0">
                <a:ln>
                  <a:noFill/>
                </a:ln>
                <a:solidFill>
                  <a:prstClr val="black"/>
                </a:solidFill>
                <a:effectLst/>
                <a:uLnTx/>
                <a:uFillTx/>
                <a:latin typeface="Calibri"/>
                <a:ea typeface="+mn-ea"/>
                <a:cs typeface="+mn-cs"/>
              </a:rPr>
              <a:t> the </a:t>
            </a:r>
            <a:br>
              <a:rPr kumimoji="0" lang="en-US" sz="1000" b="0" i="0" u="none" strike="noStrike" kern="0" cap="none" spc="0" normalizeH="0" baseline="0" noProof="0" dirty="0">
                <a:ln>
                  <a:noFill/>
                </a:ln>
                <a:solidFill>
                  <a:prstClr val="black"/>
                </a:solidFill>
                <a:effectLst/>
                <a:uLnTx/>
                <a:uFillTx/>
                <a:latin typeface="Calibri"/>
                <a:ea typeface="+mn-ea"/>
                <a:cs typeface="+mn-cs"/>
              </a:rPr>
            </a:br>
            <a:r>
              <a:rPr kumimoji="0" lang="en-US" sz="1000" b="0" i="0" u="none" strike="noStrike" kern="0" cap="none" spc="0" normalizeH="0" baseline="0" noProof="0" dirty="0">
                <a:ln>
                  <a:noFill/>
                </a:ln>
                <a:solidFill>
                  <a:prstClr val="black"/>
                </a:solidFill>
                <a:effectLst/>
                <a:uLnTx/>
                <a:uFillTx/>
                <a:latin typeface="Calibri"/>
                <a:ea typeface="+mn-ea"/>
                <a:cs typeface="+mn-cs"/>
              </a:rPr>
              <a:t>“Actual Start Date” on Form 1A</a:t>
            </a:r>
          </a:p>
        </p:txBody>
      </p:sp>
      <p:cxnSp>
        <p:nvCxnSpPr>
          <p:cNvPr id="2" name="Straight Connector 1">
            <a:extLst>
              <a:ext uri="{FF2B5EF4-FFF2-40B4-BE49-F238E27FC236}">
                <a16:creationId xmlns:a16="http://schemas.microsoft.com/office/drawing/2014/main" id="{28576790-6739-9988-FC70-0E7212FC2F45}"/>
              </a:ext>
            </a:extLst>
          </p:cNvPr>
          <p:cNvCxnSpPr/>
          <p:nvPr/>
        </p:nvCxnSpPr>
        <p:spPr>
          <a:xfrm>
            <a:off x="5220716" y="1002323"/>
            <a:ext cx="53633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5EF7082-5805-AF72-A610-1F1D31C4C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 y="4969"/>
            <a:ext cx="7762461" cy="10048461"/>
          </a:xfrm>
          <a:prstGeom prst="rect">
            <a:avLst/>
          </a:prstGeom>
        </p:spPr>
      </p:pic>
      <p:sp>
        <p:nvSpPr>
          <p:cNvPr id="29" name="Rectangle 28">
            <a:extLst>
              <a:ext uri="{FF2B5EF4-FFF2-40B4-BE49-F238E27FC236}">
                <a16:creationId xmlns:a16="http://schemas.microsoft.com/office/drawing/2014/main" id="{6FAE57E2-6D79-75FC-6DF9-F8A611186F83}"/>
              </a:ext>
            </a:extLst>
          </p:cNvPr>
          <p:cNvSpPr/>
          <p:nvPr/>
        </p:nvSpPr>
        <p:spPr>
          <a:xfrm>
            <a:off x="4686300" y="3629812"/>
            <a:ext cx="3006970" cy="1604584"/>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2880" bIns="91440"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a:ea typeface="+mn-ea"/>
                <a:cs typeface="+mn-cs"/>
              </a:rPr>
              <a:t>This form is to be filled out by the IRB reviewing the project for prior approval (school, regional).  However, if it is your school IRB, be sure they are award of the rules and limitations of student research projects as published in the ISEF rules.  For more information and the full list of rules:</a:t>
            </a:r>
            <a:endParaRPr kumimoji="0" lang="en-US" sz="11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a:ea typeface="+mn-ea"/>
                <a:cs typeface="+mn-cs"/>
                <a:hlinkClick r:id="rId3"/>
              </a:rPr>
              <a:t>https://sspcdn.blob.core.windows.net/files/Documents/SEP/ISEF/2025/Rules/Book.pdf</a:t>
            </a:r>
            <a:r>
              <a:rPr kumimoji="0" lang="en-US" sz="1100" b="0" i="0" u="none" strike="noStrike" kern="0" cap="none" spc="0" normalizeH="0" baseline="0" noProof="0" dirty="0">
                <a:ln>
                  <a:noFill/>
                </a:ln>
                <a:solidFill>
                  <a:prstClr val="black"/>
                </a:solidFill>
                <a:effectLst/>
                <a:uLnTx/>
                <a:uFillTx/>
                <a:latin typeface="Calibri"/>
                <a:ea typeface="+mn-ea"/>
                <a:cs typeface="+mn-cs"/>
              </a:rPr>
              <a:t>  </a:t>
            </a:r>
          </a:p>
        </p:txBody>
      </p:sp>
      <p:sp>
        <p:nvSpPr>
          <p:cNvPr id="30" name="Arrow: Left 29">
            <a:extLst>
              <a:ext uri="{FF2B5EF4-FFF2-40B4-BE49-F238E27FC236}">
                <a16:creationId xmlns:a16="http://schemas.microsoft.com/office/drawing/2014/main" id="{90EB1327-43A9-C677-919C-FC7DE8A69E20}"/>
              </a:ext>
            </a:extLst>
          </p:cNvPr>
          <p:cNvSpPr/>
          <p:nvPr/>
        </p:nvSpPr>
        <p:spPr>
          <a:xfrm>
            <a:off x="1093043" y="7103608"/>
            <a:ext cx="2390231" cy="736999"/>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a:t>
            </a:r>
            <a:r>
              <a:rPr kumimoji="0" lang="en-US" sz="1000" b="1" i="0" u="none" strike="noStrike" kern="0" cap="none" spc="0" normalizeH="0" baseline="0" noProof="0" dirty="0">
                <a:ln>
                  <a:noFill/>
                </a:ln>
                <a:solidFill>
                  <a:prstClr val="black"/>
                </a:solidFill>
                <a:effectLst/>
                <a:uLnTx/>
                <a:uFillTx/>
                <a:latin typeface="Calibri"/>
                <a:ea typeface="+mn-ea"/>
                <a:cs typeface="+mn-cs"/>
              </a:rPr>
              <a:t>CANNOT</a:t>
            </a:r>
            <a:r>
              <a:rPr kumimoji="0" lang="en-US" sz="1000" b="0" i="0" u="none" strike="noStrike" kern="0" cap="none" spc="0" normalizeH="0" baseline="0" noProof="0" dirty="0">
                <a:ln>
                  <a:noFill/>
                </a:ln>
                <a:solidFill>
                  <a:prstClr val="black"/>
                </a:solidFill>
                <a:effectLst/>
                <a:uLnTx/>
                <a:uFillTx/>
                <a:latin typeface="Calibri"/>
                <a:ea typeface="+mn-ea"/>
                <a:cs typeface="+mn-cs"/>
              </a:rPr>
              <a:t> be the same teacher that signed as the “Adult Sponsor”</a:t>
            </a:r>
          </a:p>
        </p:txBody>
      </p:sp>
      <p:sp>
        <p:nvSpPr>
          <p:cNvPr id="31" name="Arrow: Left 30">
            <a:extLst>
              <a:ext uri="{FF2B5EF4-FFF2-40B4-BE49-F238E27FC236}">
                <a16:creationId xmlns:a16="http://schemas.microsoft.com/office/drawing/2014/main" id="{C89DEEDC-1E07-1869-8D49-6123CD6438B5}"/>
              </a:ext>
            </a:extLst>
          </p:cNvPr>
          <p:cNvSpPr/>
          <p:nvPr/>
        </p:nvSpPr>
        <p:spPr>
          <a:xfrm>
            <a:off x="5152656" y="8062782"/>
            <a:ext cx="674717" cy="336306"/>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prstClr val="black"/>
              </a:solidFill>
              <a:effectLst/>
              <a:uLnTx/>
              <a:uFillTx/>
              <a:latin typeface="Calibri"/>
              <a:ea typeface="+mn-ea"/>
              <a:cs typeface="+mn-cs"/>
            </a:endParaRPr>
          </a:p>
        </p:txBody>
      </p:sp>
      <p:sp>
        <p:nvSpPr>
          <p:cNvPr id="3" name="Arrow: Left 2">
            <a:extLst>
              <a:ext uri="{FF2B5EF4-FFF2-40B4-BE49-F238E27FC236}">
                <a16:creationId xmlns:a16="http://schemas.microsoft.com/office/drawing/2014/main" id="{C57221C4-5F70-4EBE-094B-DECFEC0BC0A7}"/>
              </a:ext>
            </a:extLst>
          </p:cNvPr>
          <p:cNvSpPr/>
          <p:nvPr/>
        </p:nvSpPr>
        <p:spPr>
          <a:xfrm>
            <a:off x="1327128" y="1624048"/>
            <a:ext cx="2337138" cy="442144"/>
          </a:xfrm>
          <a:prstGeom prst="lef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ea typeface="+mn-ea"/>
                <a:cs typeface="+mn-cs"/>
              </a:rPr>
              <a:t>This is usually the research teacher </a:t>
            </a:r>
          </a:p>
        </p:txBody>
      </p:sp>
      <p:sp>
        <p:nvSpPr>
          <p:cNvPr id="6" name="Arrow: Bent 5">
            <a:extLst>
              <a:ext uri="{FF2B5EF4-FFF2-40B4-BE49-F238E27FC236}">
                <a16:creationId xmlns:a16="http://schemas.microsoft.com/office/drawing/2014/main" id="{E91163A1-3272-F389-9DFD-39227FEDBC5E}"/>
              </a:ext>
            </a:extLst>
          </p:cNvPr>
          <p:cNvSpPr/>
          <p:nvPr/>
        </p:nvSpPr>
        <p:spPr>
          <a:xfrm flipH="1">
            <a:off x="5232293" y="6806673"/>
            <a:ext cx="595080" cy="736999"/>
          </a:xfrm>
          <a:prstGeom prst="ben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Arrow: Bent 6">
            <a:extLst>
              <a:ext uri="{FF2B5EF4-FFF2-40B4-BE49-F238E27FC236}">
                <a16:creationId xmlns:a16="http://schemas.microsoft.com/office/drawing/2014/main" id="{2659A510-AA77-3ED0-CBE4-BC76AE25CDCE}"/>
              </a:ext>
            </a:extLst>
          </p:cNvPr>
          <p:cNvSpPr/>
          <p:nvPr/>
        </p:nvSpPr>
        <p:spPr>
          <a:xfrm flipH="1" flipV="1">
            <a:off x="5259120" y="8883031"/>
            <a:ext cx="550669" cy="736999"/>
          </a:xfrm>
          <a:prstGeom prst="ben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Box 7">
            <a:extLst>
              <a:ext uri="{FF2B5EF4-FFF2-40B4-BE49-F238E27FC236}">
                <a16:creationId xmlns:a16="http://schemas.microsoft.com/office/drawing/2014/main" id="{5F418AF8-1CE6-B307-3A82-BA8FFAF9A635}"/>
              </a:ext>
            </a:extLst>
          </p:cNvPr>
          <p:cNvSpPr txBox="1"/>
          <p:nvPr/>
        </p:nvSpPr>
        <p:spPr>
          <a:xfrm>
            <a:off x="5688624" y="7472108"/>
            <a:ext cx="990733" cy="2031325"/>
          </a:xfrm>
          <a:prstGeom prst="rect">
            <a:avLst/>
          </a:prstGeom>
          <a:solidFill>
            <a:srgbClr val="FFFF00"/>
          </a:solidFill>
          <a:ln w="38100">
            <a:solidFill>
              <a:srgbClr val="FF0000"/>
            </a:solidFill>
          </a:ln>
        </p:spPr>
        <p:txBody>
          <a:bodyPr wrap="square" rtlCol="0">
            <a:spAutoFit/>
          </a:bodyPr>
          <a:lstStyle/>
          <a:p>
            <a:pPr lvl="0" algn="ctr" defTabSz="914400">
              <a:defRPr/>
            </a:pPr>
            <a:r>
              <a:rPr lang="en-US" sz="1400" kern="0" dirty="0">
                <a:solidFill>
                  <a:prstClr val="black"/>
                </a:solidFill>
              </a:rPr>
              <a:t>These must be dated </a:t>
            </a:r>
            <a:r>
              <a:rPr lang="en-US" sz="1400" b="1" kern="0" dirty="0">
                <a:solidFill>
                  <a:prstClr val="black"/>
                </a:solidFill>
              </a:rPr>
              <a:t>BEFORE</a:t>
            </a:r>
            <a:r>
              <a:rPr lang="en-US" sz="1400" kern="0" dirty="0">
                <a:solidFill>
                  <a:prstClr val="black"/>
                </a:solidFill>
              </a:rPr>
              <a:t> the “Actual Start Date” on Form 1A</a:t>
            </a:r>
          </a:p>
        </p:txBody>
      </p:sp>
      <p:cxnSp>
        <p:nvCxnSpPr>
          <p:cNvPr id="9" name="Straight Connector 8">
            <a:extLst>
              <a:ext uri="{FF2B5EF4-FFF2-40B4-BE49-F238E27FC236}">
                <a16:creationId xmlns:a16="http://schemas.microsoft.com/office/drawing/2014/main" id="{EF2831D0-5901-B59E-B312-F209D54866DC}"/>
              </a:ext>
            </a:extLst>
          </p:cNvPr>
          <p:cNvCxnSpPr/>
          <p:nvPr/>
        </p:nvCxnSpPr>
        <p:spPr>
          <a:xfrm>
            <a:off x="6882543" y="852853"/>
            <a:ext cx="5363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CFB1735-8433-AD6B-A927-95305C31EBD0}"/>
              </a:ext>
            </a:extLst>
          </p:cNvPr>
          <p:cNvSpPr txBox="1"/>
          <p:nvPr/>
        </p:nvSpPr>
        <p:spPr>
          <a:xfrm>
            <a:off x="4686300" y="1291122"/>
            <a:ext cx="2751144" cy="553998"/>
          </a:xfrm>
          <a:prstGeom prst="rect">
            <a:avLst/>
          </a:prstGeom>
          <a:solidFill>
            <a:srgbClr val="FFFF00"/>
          </a:solidFill>
          <a:ln w="38100">
            <a:solidFill>
              <a:srgbClr val="FF0000"/>
            </a:solidFill>
          </a:ln>
        </p:spPr>
        <p:txBody>
          <a:bodyPr wrap="square" tIns="0" bIns="0" rtlCol="0">
            <a:spAutoFit/>
          </a:bodyPr>
          <a:lstStyle/>
          <a:p>
            <a:r>
              <a:rPr lang="en-US" sz="1200" kern="0" dirty="0">
                <a:solidFill>
                  <a:prstClr val="black"/>
                </a:solidFill>
              </a:rPr>
              <a:t>Even though your school IRB may have given approval, the study </a:t>
            </a:r>
            <a:r>
              <a:rPr lang="en-US" sz="1200" b="1" kern="0" dirty="0">
                <a:solidFill>
                  <a:prstClr val="black"/>
                </a:solidFill>
              </a:rPr>
              <a:t>MUST</a:t>
            </a:r>
            <a:r>
              <a:rPr lang="en-US" sz="1200" kern="0" dirty="0">
                <a:solidFill>
                  <a:prstClr val="black"/>
                </a:solidFill>
              </a:rPr>
              <a:t> conform to </a:t>
            </a:r>
            <a:r>
              <a:rPr lang="en-US" sz="1200" b="1" kern="0" dirty="0">
                <a:solidFill>
                  <a:prstClr val="black"/>
                </a:solidFill>
              </a:rPr>
              <a:t>ALL </a:t>
            </a:r>
            <a:r>
              <a:rPr lang="en-US" sz="1200" kern="0" dirty="0">
                <a:solidFill>
                  <a:prstClr val="black"/>
                </a:solidFill>
              </a:rPr>
              <a:t>ISEF rules/requirements.</a:t>
            </a:r>
            <a:endParaRPr lang="en-US" sz="12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0bf4e7bb-610d-48a0-9677-a36691228c53"/>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9230</TotalTime>
  <Words>1040</Words>
  <Application>Microsoft Office PowerPoint</Application>
  <PresentationFormat>Custom</PresentationFormat>
  <Paragraphs>67</Paragraphs>
  <Slides>15</Slides>
  <Notes>0</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15</vt:i4>
      </vt:variant>
    </vt:vector>
  </HeadingPairs>
  <TitlesOfParts>
    <vt:vector size="26" baseType="lpstr">
      <vt:lpstr>Arial</vt:lpstr>
      <vt:lpstr>Arial Black</vt:lpstr>
      <vt:lpstr>Calibri</vt:lpstr>
      <vt:lpstr>Calibri Light</vt:lpstr>
      <vt:lpstr>Lucida Sans</vt:lpstr>
      <vt:lpstr>Office Theme</vt:lpstr>
      <vt:lpstr>1_Office Theme</vt:lpstr>
      <vt:lpstr>2_Office Theme</vt:lpstr>
      <vt:lpstr>4_Office Theme</vt:lpstr>
      <vt:lpstr>5_Office Theme</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Blueglass</dc:creator>
  <cp:lastModifiedBy>Michael Blueglass</cp:lastModifiedBy>
  <cp:revision>74</cp:revision>
  <cp:lastPrinted>2017-08-08T22:26:40Z</cp:lastPrinted>
  <dcterms:created xsi:type="dcterms:W3CDTF">2017-08-08T20:45:47Z</dcterms:created>
  <dcterms:modified xsi:type="dcterms:W3CDTF">2026-05-21T21:01:53Z</dcterms:modified>
</cp:coreProperties>
</file>